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33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11" autoAdjust="0"/>
    <p:restoredTop sz="85174"/>
  </p:normalViewPr>
  <p:slideViewPr>
    <p:cSldViewPr snapToGrid="0" snapToObjects="1">
      <p:cViewPr varScale="1">
        <p:scale>
          <a:sx n="70" d="100"/>
          <a:sy n="70" d="100"/>
        </p:scale>
        <p:origin x="136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8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085088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Gaurav Ganesh Amin</a:t>
            </a:r>
          </a:p>
          <a:p>
            <a:r>
              <a:rPr lang="en-US" dirty="0">
                <a:solidFill>
                  <a:schemeClr val="bg2"/>
                </a:solidFill>
                <a:latin typeface="Abadi" panose="020B0604020104020204" pitchFamily="34" charset="0"/>
                <a:ea typeface="SF Pro" pitchFamily="2" charset="0"/>
                <a:cs typeface="SF Pro" pitchFamily="2" charset="0"/>
              </a:rPr>
              <a:t>July 14,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TextBox 6">
            <a:extLst>
              <a:ext uri="{FF2B5EF4-FFF2-40B4-BE49-F238E27FC236}">
                <a16:creationId xmlns:a16="http://schemas.microsoft.com/office/drawing/2014/main" id="{580E181E-095B-4A9D-DFAD-39B287240237}"/>
              </a:ext>
            </a:extLst>
          </p:cNvPr>
          <p:cNvSpPr txBox="1"/>
          <p:nvPr/>
        </p:nvSpPr>
        <p:spPr>
          <a:xfrm>
            <a:off x="734028" y="1364500"/>
            <a:ext cx="10722428" cy="5211683"/>
          </a:xfrm>
          <a:prstGeom prst="rect">
            <a:avLst/>
          </a:prstGeom>
          <a:noFill/>
        </p:spPr>
        <p:txBody>
          <a:bodyPr wrap="square" rtlCol="0">
            <a:spAutoFit/>
          </a:bodyPr>
          <a:lstStyle/>
          <a:p>
            <a:pPr marL="228600" indent="-228600">
              <a:spcBef>
                <a:spcPts val="1400"/>
              </a:spcBef>
              <a:buFont typeface="Arial" panose="020B0604020202020204" pitchFamily="34" charset="0"/>
              <a:buChar char="•"/>
            </a:pPr>
            <a:r>
              <a:rPr lang="en-US" sz="2200" dirty="0">
                <a:solidFill>
                  <a:schemeClr val="accent3">
                    <a:lumMod val="25000"/>
                  </a:schemeClr>
                </a:solidFill>
                <a:latin typeface="Abadi"/>
              </a:rPr>
              <a:t>This lab primarily used Seaborn's </a:t>
            </a:r>
            <a:r>
              <a:rPr lang="en-US" sz="2200" dirty="0" err="1">
                <a:solidFill>
                  <a:schemeClr val="accent3">
                    <a:lumMod val="25000"/>
                  </a:schemeClr>
                </a:solidFill>
                <a:latin typeface="Abadi"/>
              </a:rPr>
              <a:t>catplot</a:t>
            </a:r>
            <a:r>
              <a:rPr lang="en-US" sz="2200" dirty="0">
                <a:solidFill>
                  <a:schemeClr val="accent3">
                    <a:lumMod val="25000"/>
                  </a:schemeClr>
                </a:solidFill>
                <a:latin typeface="Abadi"/>
              </a:rPr>
              <a:t> to visualize the relationships between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and Orbit with the Class (landing outcome). </a:t>
            </a:r>
          </a:p>
          <a:p>
            <a:pPr marL="228600" indent="-228600">
              <a:spcBef>
                <a:spcPts val="1400"/>
              </a:spcBef>
              <a:buFont typeface="Arial" panose="020B0604020202020204" pitchFamily="34" charset="0"/>
              <a:buChar char="•"/>
            </a:pPr>
            <a:r>
              <a:rPr lang="en-US" sz="2200" dirty="0">
                <a:solidFill>
                  <a:schemeClr val="accent3">
                    <a:lumMod val="25000"/>
                  </a:schemeClr>
                </a:solidFill>
                <a:latin typeface="Abadi"/>
              </a:rPr>
              <a:t>These scatter point plots were chosen to discern how continuous variables (Flight Number, Payload Mass) and categorical variables (Launch Site, Orbit) individually and interactively affect the success of a Falcon 9 first stage landing. </a:t>
            </a:r>
          </a:p>
          <a:p>
            <a:pPr marL="228600" indent="-228600">
              <a:spcBef>
                <a:spcPts val="1400"/>
              </a:spcBef>
              <a:buFont typeface="Arial" panose="020B0604020202020204" pitchFamily="34" charset="0"/>
              <a:buChar char="•"/>
            </a:pPr>
            <a:r>
              <a:rPr lang="en-US" sz="2200" dirty="0">
                <a:solidFill>
                  <a:schemeClr val="accent3">
                    <a:lumMod val="25000"/>
                  </a:schemeClr>
                </a:solidFill>
                <a:latin typeface="Abadi"/>
              </a:rPr>
              <a:t>Additionally, a bar chart was employed to show the success rate for each orbit type, providing a clear comparison of landing performance across different orbital destinations. </a:t>
            </a:r>
          </a:p>
          <a:p>
            <a:pPr marL="228600" indent="-228600">
              <a:spcBef>
                <a:spcPts val="1400"/>
              </a:spcBef>
              <a:buFont typeface="Arial" panose="020B0604020202020204" pitchFamily="34" charset="0"/>
              <a:buChar char="•"/>
            </a:pPr>
            <a:r>
              <a:rPr lang="en-US" sz="2200" dirty="0">
                <a:solidFill>
                  <a:schemeClr val="accent3">
                    <a:lumMod val="25000"/>
                  </a:schemeClr>
                </a:solidFill>
                <a:latin typeface="Abadi"/>
              </a:rPr>
              <a:t>Finally, a line plot was generated to illustrate the yearly trend in launch success rates, effectively demonstrating the improvement in landing success over time. Collectively, these charts facilitated exploratory data analysis to uncover patterns and identify important variables for future prediction models.</a:t>
            </a:r>
          </a:p>
          <a:p>
            <a:pPr>
              <a:spcBef>
                <a:spcPts val="1400"/>
              </a:spcBef>
            </a:pPr>
            <a:r>
              <a:rPr lang="en-US" sz="2200" dirty="0">
                <a:solidFill>
                  <a:schemeClr val="accent3">
                    <a:lumMod val="25000"/>
                  </a:schemeClr>
                </a:solidFill>
                <a:latin typeface="Abadi"/>
              </a:rPr>
              <a:t>   URL - </a:t>
            </a:r>
            <a:r>
              <a:rPr lang="en-US" sz="1600" b="1" dirty="0"/>
              <a:t>https://github.com/gauravganeshamin/IBM_Data_Science_Capstone/blob/main/edadataviz.ipynb</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9496" y="1413170"/>
            <a:ext cx="10028618" cy="5292429"/>
          </a:xfrm>
          <a:prstGeom prst="rect">
            <a:avLst/>
          </a:prstGeom>
        </p:spPr>
        <p:txBody>
          <a:bodyPr lIns="91440" tIns="45720" rIns="91440" bIns="45720" anchor="t"/>
          <a:lstStyle/>
          <a:p>
            <a:pPr>
              <a:spcBef>
                <a:spcPts val="1400"/>
              </a:spcBef>
            </a:pPr>
            <a:r>
              <a:rPr lang="en-US" sz="2200" dirty="0">
                <a:solidFill>
                  <a:schemeClr val="accent3">
                    <a:lumMod val="25000"/>
                  </a:schemeClr>
                </a:solidFill>
                <a:latin typeface="Abadi"/>
              </a:rPr>
              <a:t>The SQL queries performed on the SPACEXTABLE dataset aimed to extract key insights from SpaceX launch records. These queries covered a range of analytical tasks, including displaying unique launch sites and filtering records based on specific launch site patterns. </a:t>
            </a:r>
          </a:p>
          <a:p>
            <a:pPr>
              <a:spcBef>
                <a:spcPts val="1400"/>
              </a:spcBef>
            </a:pPr>
            <a:r>
              <a:rPr lang="en-US" sz="2200" dirty="0">
                <a:solidFill>
                  <a:schemeClr val="accent3">
                    <a:lumMod val="25000"/>
                  </a:schemeClr>
                </a:solidFill>
                <a:latin typeface="Abadi"/>
              </a:rPr>
              <a:t>They calculated total and average payload masses for missions by specific customers (NASA CRS) and for particular booster versions (F9 v1.1). </a:t>
            </a:r>
          </a:p>
          <a:p>
            <a:pPr>
              <a:spcBef>
                <a:spcPts val="1400"/>
              </a:spcBef>
            </a:pPr>
            <a:r>
              <a:rPr lang="en-US" sz="2200" dirty="0">
                <a:solidFill>
                  <a:schemeClr val="accent3">
                    <a:lumMod val="25000"/>
                  </a:schemeClr>
                </a:solidFill>
                <a:latin typeface="Abadi"/>
              </a:rPr>
              <a:t>Temporal analyses included identifying the earliest date of a successful landing outcome and listing details of failed drone ship landings in 2015, extracting month names from dates. </a:t>
            </a:r>
          </a:p>
          <a:p>
            <a:pPr>
              <a:spcBef>
                <a:spcPts val="1400"/>
              </a:spcBef>
            </a:pPr>
            <a:r>
              <a:rPr lang="en-US" sz="2200" dirty="0">
                <a:solidFill>
                  <a:schemeClr val="accent3">
                    <a:lumMod val="25000"/>
                  </a:schemeClr>
                </a:solidFill>
                <a:latin typeface="Abadi"/>
              </a:rPr>
              <a:t>Furthermore, queries were used to identify booster versions that carried the maximum payload mass and to rank landing outcomes by their frequency within a defined date range, providing a comprehensive overview of mission performance and trends.</a:t>
            </a:r>
          </a:p>
          <a:p>
            <a:pPr marL="0" indent="0">
              <a:spcBef>
                <a:spcPts val="1400"/>
              </a:spcBef>
              <a:buNone/>
            </a:pPr>
            <a:r>
              <a:rPr lang="en-US" sz="2200" dirty="0">
                <a:solidFill>
                  <a:schemeClr val="accent3">
                    <a:lumMod val="25000"/>
                  </a:schemeClr>
                </a:solidFill>
                <a:latin typeface="Abadi"/>
              </a:rPr>
              <a:t>   URL - </a:t>
            </a:r>
            <a:r>
              <a:rPr lang="en-US" sz="1600" b="1" dirty="0"/>
              <a:t>https://github.com/gauravganeshamin/IBM_Data_Science_Capstone/blob/main/jupyter-labs-eda-sql-coursera_sqllite.ipynb</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5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Key map objects created and added include:</a:t>
            </a:r>
          </a:p>
          <a:p>
            <a:pPr>
              <a:lnSpc>
                <a:spcPct val="100000"/>
              </a:lnSpc>
              <a:spcBef>
                <a:spcPts val="1400"/>
              </a:spcBef>
            </a:pPr>
            <a:r>
              <a:rPr lang="en-US" sz="2200" dirty="0" err="1">
                <a:solidFill>
                  <a:schemeClr val="accent3">
                    <a:lumMod val="25000"/>
                  </a:schemeClr>
                </a:solidFill>
                <a:latin typeface="Abadi" panose="020B0604020104020204" pitchFamily="34" charset="0"/>
              </a:rPr>
              <a:t>folium.Map</a:t>
            </a:r>
            <a:r>
              <a:rPr lang="en-US" sz="2200" dirty="0">
                <a:solidFill>
                  <a:schemeClr val="accent3">
                    <a:lumMod val="25000"/>
                  </a:schemeClr>
                </a:solidFill>
                <a:latin typeface="Abadi" panose="020B0604020104020204" pitchFamily="34" charset="0"/>
              </a:rPr>
              <a:t>: This served as the foundational canvas, initialized at a central coordinate to provide the global context for plotting launch sites.</a:t>
            </a:r>
          </a:p>
          <a:p>
            <a:pPr>
              <a:lnSpc>
                <a:spcPct val="100000"/>
              </a:lnSpc>
              <a:spcBef>
                <a:spcPts val="1400"/>
              </a:spcBef>
            </a:pPr>
            <a:r>
              <a:rPr lang="en-US" sz="2200" dirty="0" err="1">
                <a:solidFill>
                  <a:schemeClr val="accent3">
                    <a:lumMod val="25000"/>
                  </a:schemeClr>
                </a:solidFill>
                <a:latin typeface="Abadi" panose="020B0604020104020204" pitchFamily="34" charset="0"/>
              </a:rPr>
              <a:t>folium.Circle</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folium.map.Marker</a:t>
            </a:r>
            <a:r>
              <a:rPr lang="en-US" sz="2200" dirty="0">
                <a:solidFill>
                  <a:schemeClr val="accent3">
                    <a:lumMod val="25000"/>
                  </a:schemeClr>
                </a:solidFill>
                <a:latin typeface="Abadi" panose="020B0604020104020204" pitchFamily="34" charset="0"/>
              </a:rPr>
              <a:t> (with </a:t>
            </a:r>
            <a:r>
              <a:rPr lang="en-US" sz="2200" dirty="0" err="1">
                <a:solidFill>
                  <a:schemeClr val="accent3">
                    <a:lumMod val="25000"/>
                  </a:schemeClr>
                </a:solidFill>
                <a:latin typeface="Abadi" panose="020B0604020104020204" pitchFamily="34" charset="0"/>
              </a:rPr>
              <a:t>DivIcon</a:t>
            </a:r>
            <a:r>
              <a:rPr lang="en-US" sz="2200" dirty="0">
                <a:solidFill>
                  <a:schemeClr val="accent3">
                    <a:lumMod val="25000"/>
                  </a:schemeClr>
                </a:solidFill>
                <a:latin typeface="Abadi" panose="020B0604020104020204" pitchFamily="34" charset="0"/>
              </a:rPr>
              <a:t>): These were used together for each launch site. The Circle visually highlights the area of each site, while the Marker with a </a:t>
            </a:r>
            <a:r>
              <a:rPr lang="en-US" sz="2200" dirty="0" err="1">
                <a:solidFill>
                  <a:schemeClr val="accent3">
                    <a:lumMod val="25000"/>
                  </a:schemeClr>
                </a:solidFill>
                <a:latin typeface="Abadi" panose="020B0604020104020204" pitchFamily="34" charset="0"/>
              </a:rPr>
              <a:t>DivIcon</a:t>
            </a:r>
            <a:r>
              <a:rPr lang="en-US" sz="2200" dirty="0">
                <a:solidFill>
                  <a:schemeClr val="accent3">
                    <a:lumMod val="25000"/>
                  </a:schemeClr>
                </a:solidFill>
                <a:latin typeface="Abadi" panose="020B0604020104020204" pitchFamily="34" charset="0"/>
              </a:rPr>
              <a:t> displays the launch site's name directly on the map, providing immediate identification.</a:t>
            </a:r>
          </a:p>
          <a:p>
            <a:pPr>
              <a:lnSpc>
                <a:spcPct val="100000"/>
              </a:lnSpc>
              <a:spcBef>
                <a:spcPts val="1400"/>
              </a:spcBef>
            </a:pPr>
            <a:r>
              <a:rPr lang="en-US" sz="2200" dirty="0" err="1">
                <a:solidFill>
                  <a:schemeClr val="accent3">
                    <a:lumMod val="25000"/>
                  </a:schemeClr>
                </a:solidFill>
                <a:latin typeface="Abadi" panose="020B0604020104020204" pitchFamily="34" charset="0"/>
              </a:rPr>
              <a:t>folium.plugins.MarkerCluster</a:t>
            </a:r>
            <a:r>
              <a:rPr lang="en-US" sz="2200" dirty="0">
                <a:solidFill>
                  <a:schemeClr val="accent3">
                    <a:lumMod val="25000"/>
                  </a:schemeClr>
                </a:solidFill>
                <a:latin typeface="Abadi" panose="020B0604020104020204" pitchFamily="34" charset="0"/>
              </a:rPr>
              <a:t>: This was crucial for managing the numerous launch records that often share the same geographical coordinates. It groups overlapping markers into a clickable cluster, de-cluttering the map and enhancing user experience, especially when zoomed out.</a:t>
            </a:r>
          </a:p>
          <a:p>
            <a:pPr>
              <a:lnSpc>
                <a:spcPct val="100000"/>
              </a:lnSpc>
              <a:spcBef>
                <a:spcPts val="1400"/>
              </a:spcBef>
            </a:pPr>
            <a:r>
              <a:rPr lang="en-US" sz="2200" dirty="0">
                <a:solidFill>
                  <a:schemeClr val="accent3">
                    <a:lumMod val="25000"/>
                  </a:schemeClr>
                </a:solidFill>
                <a:latin typeface="Abadi" panose="020B0604020104020204" pitchFamily="34" charset="0"/>
              </a:rPr>
              <a:t>Color-coded </a:t>
            </a:r>
            <a:r>
              <a:rPr lang="en-US" sz="2200" dirty="0" err="1">
                <a:solidFill>
                  <a:schemeClr val="accent3">
                    <a:lumMod val="25000"/>
                  </a:schemeClr>
                </a:solidFill>
                <a:latin typeface="Abadi" panose="020B0604020104020204" pitchFamily="34" charset="0"/>
              </a:rPr>
              <a:t>folium.map.Markers</a:t>
            </a:r>
            <a:r>
              <a:rPr lang="en-US" sz="2200" dirty="0">
                <a:solidFill>
                  <a:schemeClr val="accent3">
                    <a:lumMod val="25000"/>
                  </a:schemeClr>
                </a:solidFill>
                <a:latin typeface="Abadi" panose="020B0604020104020204" pitchFamily="34" charset="0"/>
              </a:rPr>
              <a:t> (with </a:t>
            </a:r>
            <a:r>
              <a:rPr lang="en-US" sz="2200" dirty="0" err="1">
                <a:solidFill>
                  <a:schemeClr val="accent3">
                    <a:lumMod val="25000"/>
                  </a:schemeClr>
                </a:solidFill>
                <a:latin typeface="Abadi" panose="020B0604020104020204" pitchFamily="34" charset="0"/>
              </a:rPr>
              <a:t>folium.Icon</a:t>
            </a:r>
            <a:r>
              <a:rPr lang="en-US" sz="2200" dirty="0">
                <a:solidFill>
                  <a:schemeClr val="accent3">
                    <a:lumMod val="25000"/>
                  </a:schemeClr>
                </a:solidFill>
                <a:latin typeface="Abadi" panose="020B0604020104020204" pitchFamily="34" charset="0"/>
              </a:rPr>
              <a:t>): Individual launch outcomes were marked with these. Green markers indicated successful launches (class=1), while red markers represented failed launches (class=0). These were added to the </a:t>
            </a:r>
            <a:r>
              <a:rPr lang="en-US" sz="2200" dirty="0" err="1">
                <a:solidFill>
                  <a:schemeClr val="accent3">
                    <a:lumMod val="25000"/>
                  </a:schemeClr>
                </a:solidFill>
                <a:latin typeface="Abadi" panose="020B0604020104020204" pitchFamily="34" charset="0"/>
              </a:rPr>
              <a:t>MarkerCluster</a:t>
            </a:r>
            <a:r>
              <a:rPr lang="en-US" sz="2200" dirty="0">
                <a:solidFill>
                  <a:schemeClr val="accent3">
                    <a:lumMod val="25000"/>
                  </a:schemeClr>
                </a:solidFill>
                <a:latin typeface="Abadi" panose="020B0604020104020204" pitchFamily="34" charset="0"/>
              </a:rPr>
              <a:t> to visually denote the success/failure rate at each site at a glance.</a:t>
            </a:r>
          </a:p>
          <a:p>
            <a:pPr>
              <a:lnSpc>
                <a:spcPct val="100000"/>
              </a:lnSpc>
              <a:spcBef>
                <a:spcPts val="1400"/>
              </a:spcBef>
            </a:pPr>
            <a:r>
              <a:rPr lang="en-US" sz="2200" dirty="0" err="1">
                <a:solidFill>
                  <a:schemeClr val="accent3">
                    <a:lumMod val="25000"/>
                  </a:schemeClr>
                </a:solidFill>
                <a:latin typeface="Abadi" panose="020B0604020104020204" pitchFamily="34" charset="0"/>
              </a:rPr>
              <a:t>folium.plugins.MousePosition</a:t>
            </a:r>
            <a:r>
              <a:rPr lang="en-US" sz="2200" dirty="0">
                <a:solidFill>
                  <a:schemeClr val="accent3">
                    <a:lumMod val="25000"/>
                  </a:schemeClr>
                </a:solidFill>
                <a:latin typeface="Abadi" panose="020B0604020104020204" pitchFamily="34" charset="0"/>
              </a:rPr>
              <a:t>: This interactive tool was added to allow users to obtain precise latitude and longitude coordinates by hovering their mouse over any point on the map. This functionality was essential for identifying the exact locations of nearby geographical features like coastlines, railways, highways, and cities.</a:t>
            </a:r>
          </a:p>
          <a:p>
            <a:pPr>
              <a:lnSpc>
                <a:spcPct val="100000"/>
              </a:lnSpc>
              <a:spcBef>
                <a:spcPts val="1400"/>
              </a:spcBef>
            </a:pPr>
            <a:r>
              <a:rPr lang="en-US" sz="2200" dirty="0">
                <a:solidFill>
                  <a:schemeClr val="accent3">
                    <a:lumMod val="25000"/>
                  </a:schemeClr>
                </a:solidFill>
                <a:latin typeface="Abadi" panose="020B0604020104020204" pitchFamily="34" charset="0"/>
              </a:rPr>
              <a:t>Distance-displaying </a:t>
            </a:r>
            <a:r>
              <a:rPr lang="en-US" sz="2200" dirty="0" err="1">
                <a:solidFill>
                  <a:schemeClr val="accent3">
                    <a:lumMod val="25000"/>
                  </a:schemeClr>
                </a:solidFill>
                <a:latin typeface="Abadi" panose="020B0604020104020204" pitchFamily="34" charset="0"/>
              </a:rPr>
              <a:t>folium.map.Markers</a:t>
            </a:r>
            <a:r>
              <a:rPr lang="en-US" sz="2200" dirty="0">
                <a:solidFill>
                  <a:schemeClr val="accent3">
                    <a:lumMod val="25000"/>
                  </a:schemeClr>
                </a:solidFill>
                <a:latin typeface="Abadi" panose="020B0604020104020204" pitchFamily="34" charset="0"/>
              </a:rPr>
              <a:t> (with </a:t>
            </a:r>
            <a:r>
              <a:rPr lang="en-US" sz="2200" dirty="0" err="1">
                <a:solidFill>
                  <a:schemeClr val="accent3">
                    <a:lumMod val="25000"/>
                  </a:schemeClr>
                </a:solidFill>
                <a:latin typeface="Abadi" panose="020B0604020104020204" pitchFamily="34" charset="0"/>
              </a:rPr>
              <a:t>DivIcon</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folium.PolyLine</a:t>
            </a:r>
            <a:r>
              <a:rPr lang="en-US" sz="2200" dirty="0">
                <a:solidFill>
                  <a:schemeClr val="accent3">
                    <a:lumMod val="25000"/>
                  </a:schemeClr>
                </a:solidFill>
                <a:latin typeface="Abadi" panose="020B0604020104020204" pitchFamily="34" charset="0"/>
              </a:rPr>
              <a:t>: After calculating distances between launch sites and identified proximity points (e.g., coastline), dedicated Markers were created to display these distances as text labels on the map. Corresponding </a:t>
            </a:r>
            <a:r>
              <a:rPr lang="en-US" sz="2200" dirty="0" err="1">
                <a:solidFill>
                  <a:schemeClr val="accent3">
                    <a:lumMod val="25000"/>
                  </a:schemeClr>
                </a:solidFill>
                <a:latin typeface="Abadi" panose="020B0604020104020204" pitchFamily="34" charset="0"/>
              </a:rPr>
              <a:t>PolyLine</a:t>
            </a:r>
            <a:r>
              <a:rPr lang="en-US" sz="2200" dirty="0">
                <a:solidFill>
                  <a:schemeClr val="accent3">
                    <a:lumMod val="25000"/>
                  </a:schemeClr>
                </a:solidFill>
                <a:latin typeface="Abadi" panose="020B0604020104020204" pitchFamily="34" charset="0"/>
              </a:rPr>
              <a:t> objects were drawn to visually connect the launch site to these proximity points, illustrating the measured distances and helping to analyze the geographical factors influencing launch site selection.</a:t>
            </a:r>
          </a:p>
          <a:p>
            <a:pPr marL="0" indent="0">
              <a:buNone/>
            </a:pPr>
            <a:endParaRPr lang="en-US" dirty="0"/>
          </a:p>
          <a:p>
            <a:pPr marL="0" indent="0">
              <a:buNone/>
            </a:pPr>
            <a:r>
              <a:rPr lang="en-US" dirty="0"/>
              <a:t>      URL - </a:t>
            </a:r>
            <a:r>
              <a:rPr lang="en-US" b="1" dirty="0"/>
              <a:t>https://github.com/gauravganeshamin/IBM_Data_Science_Capstone/blob/main/lab_jupyter_launch_site_location.ipynb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257218" cy="5046244"/>
          </a:xfrm>
          <a:prstGeom prst="rect">
            <a:avLst/>
          </a:prstGeom>
        </p:spPr>
        <p:txBody>
          <a:bodyPr vert="horz" lIns="91440" tIns="45720" rIns="91440" bIns="45720" rtlCol="0" anchor="t">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dashboard incorporates the following interactive elements and corresponding plots:</a:t>
            </a:r>
          </a:p>
          <a:p>
            <a:pPr>
              <a:lnSpc>
                <a:spcPct val="100000"/>
              </a:lnSpc>
              <a:spcBef>
                <a:spcPts val="1400"/>
              </a:spcBef>
            </a:pPr>
            <a:r>
              <a:rPr lang="en-US" sz="2200" dirty="0">
                <a:solidFill>
                  <a:schemeClr val="accent3">
                    <a:lumMod val="25000"/>
                  </a:schemeClr>
                </a:solidFill>
                <a:latin typeface="Abadi" panose="020B0604020104020204" pitchFamily="34" charset="0"/>
              </a:rPr>
              <a:t>Launch Site Dropdown (site-dropdown): This dropdown allows users to select a specific launch site or view data for all sites. Its inclusion enables users to filter the data interactively, focusing on the performance and characteristics of individual launch locations.</a:t>
            </a:r>
          </a:p>
          <a:p>
            <a:pPr>
              <a:lnSpc>
                <a:spcPct val="100000"/>
              </a:lnSpc>
              <a:spcBef>
                <a:spcPts val="1400"/>
              </a:spcBef>
            </a:pPr>
            <a:r>
              <a:rPr lang="en-US" sz="2200" dirty="0">
                <a:solidFill>
                  <a:schemeClr val="accent3">
                    <a:lumMod val="25000"/>
                  </a:schemeClr>
                </a:solidFill>
                <a:latin typeface="Abadi" panose="020B0604020104020204" pitchFamily="34" charset="0"/>
              </a:rPr>
              <a:t>Pie Chart (success-pie-chart): This chart initially displays the total successful launch counts for all sites. When a specific launch site is selected from the dropdown, it dynamically updates to show the proportion of successful versus failed launches for that particular site. A pie chart is used here to provide a clear, immediate visualization of the success rate distribution.</a:t>
            </a:r>
          </a:p>
          <a:p>
            <a:pPr>
              <a:lnSpc>
                <a:spcPct val="100000"/>
              </a:lnSpc>
              <a:spcBef>
                <a:spcPts val="1400"/>
              </a:spcBef>
            </a:pPr>
            <a:r>
              <a:rPr lang="en-US" sz="2200" dirty="0">
                <a:solidFill>
                  <a:schemeClr val="accent3">
                    <a:lumMod val="25000"/>
                  </a:schemeClr>
                </a:solidFill>
                <a:latin typeface="Abadi" panose="020B0604020104020204" pitchFamily="34" charset="0"/>
              </a:rPr>
              <a:t>Payload Range Slider (payload-slider): This slider allows users to define a minimum and maximum payload mass (in kg) range. This control is vital for investigating how launch success might be influenced by the payload's weight.</a:t>
            </a:r>
          </a:p>
          <a:p>
            <a:pPr>
              <a:lnSpc>
                <a:spcPct val="100000"/>
              </a:lnSpc>
              <a:spcBef>
                <a:spcPts val="1400"/>
              </a:spcBef>
            </a:pPr>
            <a:r>
              <a:rPr lang="en-US" sz="2200" dirty="0">
                <a:solidFill>
                  <a:schemeClr val="accent3">
                    <a:lumMod val="25000"/>
                  </a:schemeClr>
                </a:solidFill>
                <a:latin typeface="Abadi" panose="020B0604020104020204" pitchFamily="34" charset="0"/>
              </a:rPr>
              <a:t>Scatter Chart (success-payload-scatter-chart): This plot visualizes the correlation between payload mass and launch success (class), with different booster versions distinguished by color. The scatter chart dynamically updates based on both the selected launch site from the dropdown and the chosen payload range from the slider. It's used to identify potential relationships between payload characteristics, booster type, and the likelihood of a successful landing.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plots and interactions were chosen to facilitate exploratory data analysis on SpaceX launch data. The dropdown and slider allow users to drill down into specific subsets of data, while the pie chart and scatter plot offer immediate visual insights into success rates and underlying correlations, respectively. The interactive nature empowers users to discover patterns and dependencies between launch variables and outcomes efficiently.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URL - </a:t>
            </a:r>
            <a:r>
              <a:rPr lang="en-US" sz="2200" b="1" dirty="0">
                <a:solidFill>
                  <a:schemeClr val="accent3">
                    <a:lumMod val="25000"/>
                  </a:schemeClr>
                </a:solidFill>
                <a:latin typeface="Abadi" panose="020B0604020104020204" pitchFamily="34" charset="0"/>
              </a:rPr>
              <a:t>https://github.com/gauravganeshamin/IBM_Data_Science_Capstone/blob/main/spacex-dash-app.py</a:t>
            </a: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2596"/>
            <a:ext cx="10246332" cy="5152117"/>
          </a:xfrm>
          <a:prstGeom prst="rect">
            <a:avLst/>
          </a:prstGeom>
        </p:spPr>
        <p:txBody>
          <a:bodyPr>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summarize the process of building, evaluating, and improving classification models:</a:t>
            </a:r>
          </a:p>
          <a:p>
            <a:pPr>
              <a:lnSpc>
                <a:spcPct val="100000"/>
              </a:lnSpc>
              <a:spcBef>
                <a:spcPts val="1400"/>
              </a:spcBef>
            </a:pPr>
            <a:r>
              <a:rPr lang="en-US" sz="2200" dirty="0">
                <a:solidFill>
                  <a:schemeClr val="accent3">
                    <a:lumMod val="25000"/>
                  </a:schemeClr>
                </a:solidFill>
                <a:latin typeface="Abadi" panose="020B0604020104020204" pitchFamily="34" charset="0"/>
              </a:rPr>
              <a:t>Data Preparation: The first step involved preparing the data by extracting the target variable Y (landing success) and standardizing the feature set X using </a:t>
            </a:r>
            <a:r>
              <a:rPr lang="en-US" sz="2200" dirty="0" err="1">
                <a:solidFill>
                  <a:schemeClr val="accent3">
                    <a:lumMod val="25000"/>
                  </a:schemeClr>
                </a:solidFill>
                <a:latin typeface="Abadi" panose="020B0604020104020204" pitchFamily="34" charset="0"/>
              </a:rPr>
              <a:t>StandardScaler</a:t>
            </a:r>
            <a:r>
              <a:rPr lang="en-US" sz="2200" dirty="0">
                <a:solidFill>
                  <a:schemeClr val="accent3">
                    <a:lumMod val="25000"/>
                  </a:schemeClr>
                </a:solidFill>
                <a:latin typeface="Abadi" panose="020B0604020104020204" pitchFamily="34" charset="0"/>
              </a:rPr>
              <a:t>. This ensures all features contribute equally to the model.</a:t>
            </a:r>
          </a:p>
          <a:p>
            <a:pPr>
              <a:lnSpc>
                <a:spcPct val="100000"/>
              </a:lnSpc>
              <a:spcBef>
                <a:spcPts val="1400"/>
              </a:spcBef>
            </a:pPr>
            <a:r>
              <a:rPr lang="en-US" sz="2200" dirty="0">
                <a:solidFill>
                  <a:schemeClr val="accent3">
                    <a:lumMod val="25000"/>
                  </a:schemeClr>
                </a:solidFill>
                <a:latin typeface="Abadi" panose="020B0604020104020204" pitchFamily="34" charset="0"/>
              </a:rPr>
              <a:t>Data Splitting: The prepared data was then split into training and testing sets using </a:t>
            </a:r>
            <a:r>
              <a:rPr lang="en-US" sz="2200" dirty="0" err="1">
                <a:solidFill>
                  <a:schemeClr val="accent3">
                    <a:lumMod val="25000"/>
                  </a:schemeClr>
                </a:solidFill>
                <a:latin typeface="Abadi" panose="020B0604020104020204" pitchFamily="34" charset="0"/>
              </a:rPr>
              <a:t>train_test_split</a:t>
            </a:r>
            <a:r>
              <a:rPr lang="en-US" sz="2200" dirty="0">
                <a:solidFill>
                  <a:schemeClr val="accent3">
                    <a:lumMod val="25000"/>
                  </a:schemeClr>
                </a:solidFill>
                <a:latin typeface="Abadi" panose="020B0604020104020204" pitchFamily="34" charset="0"/>
              </a:rPr>
              <a:t> with an 80/20 ratio and a </a:t>
            </a:r>
            <a:r>
              <a:rPr lang="en-US" sz="2200" dirty="0" err="1">
                <a:solidFill>
                  <a:schemeClr val="accent3">
                    <a:lumMod val="25000"/>
                  </a:schemeClr>
                </a:solidFill>
                <a:latin typeface="Abadi" panose="020B0604020104020204" pitchFamily="34" charset="0"/>
              </a:rPr>
              <a:t>random_state</a:t>
            </a:r>
            <a:r>
              <a:rPr lang="en-US" sz="2200" dirty="0">
                <a:solidFill>
                  <a:schemeClr val="accent3">
                    <a:lumMod val="25000"/>
                  </a:schemeClr>
                </a:solidFill>
                <a:latin typeface="Abadi" panose="020B0604020104020204" pitchFamily="34" charset="0"/>
              </a:rPr>
              <a:t> of 2. This allowed for unbiased evaluation of the models on unseen data.</a:t>
            </a:r>
          </a:p>
          <a:p>
            <a:pPr>
              <a:lnSpc>
                <a:spcPct val="100000"/>
              </a:lnSpc>
              <a:spcBef>
                <a:spcPts val="1400"/>
              </a:spcBef>
            </a:pPr>
            <a:r>
              <a:rPr lang="en-US" sz="2200" dirty="0">
                <a:solidFill>
                  <a:schemeClr val="accent3">
                    <a:lumMod val="25000"/>
                  </a:schemeClr>
                </a:solidFill>
                <a:latin typeface="Abadi" panose="020B0604020104020204" pitchFamily="34" charset="0"/>
              </a:rPr>
              <a:t>Model Training and Hyperparameter Tuning: For each of the four classification algorithms (Logistic Regression, Support Vector Machine, Decision Tree, and K-Nearest Neighbors),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was used with 10-fold cross-validation (cv=10) to systematically search for the optimal hyperparameters. This process involved fitting the models to the training data and identifying the best parameter combinations that maximized the accuracy on the validation sets.</a:t>
            </a:r>
          </a:p>
          <a:p>
            <a:pPr>
              <a:lnSpc>
                <a:spcPct val="100000"/>
              </a:lnSpc>
              <a:spcBef>
                <a:spcPts val="1400"/>
              </a:spcBef>
            </a:pPr>
            <a:r>
              <a:rPr lang="en-US" sz="2200" dirty="0">
                <a:solidFill>
                  <a:schemeClr val="accent3">
                    <a:lumMod val="25000"/>
                  </a:schemeClr>
                </a:solidFill>
                <a:latin typeface="Abadi" panose="020B0604020104020204" pitchFamily="34" charset="0"/>
              </a:rPr>
              <a:t>Model Evaluation: After finding the best hyperparameters for each model, their performance was evaluated on the unseen test data using the score method. Additionally, confusion matrices were plotted for each model to provide a detailed breakdown of true positives, true negatives, false positives, and false negatives, offering insights into the types of errors each model made.</a:t>
            </a:r>
          </a:p>
          <a:p>
            <a:pPr>
              <a:lnSpc>
                <a:spcPct val="100000"/>
              </a:lnSpc>
              <a:spcBef>
                <a:spcPts val="1400"/>
              </a:spcBef>
            </a:pPr>
            <a:r>
              <a:rPr lang="en-US" sz="2200" dirty="0">
                <a:solidFill>
                  <a:schemeClr val="accent3">
                    <a:lumMod val="25000"/>
                  </a:schemeClr>
                </a:solidFill>
                <a:latin typeface="Abadi" panose="020B0604020104020204" pitchFamily="34" charset="0"/>
              </a:rPr>
              <a:t>Best Model Selection: Finally, the test accuracies of all four optimized models were compared to determine which method performed best. The model with the highest accuracy on the test data was identified as the best performing classification model for predicting Falcon 9 first stage landings.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URL - </a:t>
            </a:r>
            <a:r>
              <a:rPr lang="en-US" sz="2200" b="1" dirty="0">
                <a:solidFill>
                  <a:schemeClr val="accent3">
                    <a:lumMod val="25000"/>
                  </a:schemeClr>
                </a:solidFill>
                <a:latin typeface="Abadi" panose="020B0604020104020204" pitchFamily="34" charset="0"/>
              </a:rPr>
              <a:t>https://github.com/gauravganeshamin/IBM_Data_Science_Capstone/blob/main/SpaceX_Machine%20Learning%20Prediction_Part_5.ipynb</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86787-0500-DAEA-0CCC-083A32F24AFB}"/>
              </a:ext>
            </a:extLst>
          </p:cNvPr>
          <p:cNvSpPr>
            <a:spLocks noGrp="1"/>
          </p:cNvSpPr>
          <p:nvPr>
            <p:ph type="title"/>
          </p:nvPr>
        </p:nvSpPr>
        <p:spPr/>
        <p:txBody>
          <a:bodyPr/>
          <a:lstStyle/>
          <a:p>
            <a:r>
              <a:rPr lang="en-US" dirty="0">
                <a:solidFill>
                  <a:srgbClr val="0B49CB"/>
                </a:solidFill>
                <a:latin typeface="Abadi"/>
              </a:rPr>
              <a:t>Predictive Analysis (Classification)</a:t>
            </a:r>
            <a:br>
              <a:rPr lang="en-US" dirty="0">
                <a:solidFill>
                  <a:srgbClr val="0B49CB"/>
                </a:solidFill>
                <a:latin typeface="Abadi"/>
              </a:rPr>
            </a:br>
            <a:endParaRPr lang="en-IN" dirty="0"/>
          </a:p>
        </p:txBody>
      </p:sp>
      <p:cxnSp>
        <p:nvCxnSpPr>
          <p:cNvPr id="22" name="Straight Arrow Connector 21">
            <a:extLst>
              <a:ext uri="{FF2B5EF4-FFF2-40B4-BE49-F238E27FC236}">
                <a16:creationId xmlns:a16="http://schemas.microsoft.com/office/drawing/2014/main" id="{64CF3E9C-F920-37FE-187C-3CBF3821E395}"/>
              </a:ext>
            </a:extLst>
          </p:cNvPr>
          <p:cNvCxnSpPr>
            <a:cxnSpLocks/>
          </p:cNvCxnSpPr>
          <p:nvPr/>
        </p:nvCxnSpPr>
        <p:spPr>
          <a:xfrm>
            <a:off x="2754086" y="2301210"/>
            <a:ext cx="538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093ECDB-E7B3-2DC4-A44B-B80AC4129244}"/>
              </a:ext>
            </a:extLst>
          </p:cNvPr>
          <p:cNvSpPr/>
          <p:nvPr/>
        </p:nvSpPr>
        <p:spPr>
          <a:xfrm>
            <a:off x="3292184" y="1873951"/>
            <a:ext cx="2160057" cy="9308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7BA9B48D-AD87-6A67-4049-ABACBC8C97EC}"/>
              </a:ext>
            </a:extLst>
          </p:cNvPr>
          <p:cNvSpPr txBox="1"/>
          <p:nvPr/>
        </p:nvSpPr>
        <p:spPr>
          <a:xfrm>
            <a:off x="3697297" y="1894722"/>
            <a:ext cx="1349829" cy="830997"/>
          </a:xfrm>
          <a:prstGeom prst="rect">
            <a:avLst/>
          </a:prstGeom>
          <a:noFill/>
        </p:spPr>
        <p:txBody>
          <a:bodyPr wrap="square" rtlCol="0">
            <a:spAutoFit/>
          </a:bodyPr>
          <a:lstStyle/>
          <a:p>
            <a:r>
              <a:rPr lang="en-IN" sz="1600" dirty="0">
                <a:solidFill>
                  <a:schemeClr val="bg1"/>
                </a:solidFill>
              </a:rPr>
              <a:t>Data Preparation and Splitting</a:t>
            </a:r>
          </a:p>
        </p:txBody>
      </p:sp>
      <p:cxnSp>
        <p:nvCxnSpPr>
          <p:cNvPr id="25" name="Straight Arrow Connector 24">
            <a:extLst>
              <a:ext uri="{FF2B5EF4-FFF2-40B4-BE49-F238E27FC236}">
                <a16:creationId xmlns:a16="http://schemas.microsoft.com/office/drawing/2014/main" id="{731E6DC6-5C66-8963-C83D-A6A3CC31C479}"/>
              </a:ext>
            </a:extLst>
          </p:cNvPr>
          <p:cNvCxnSpPr>
            <a:cxnSpLocks/>
            <a:stCxn id="23" idx="3"/>
          </p:cNvCxnSpPr>
          <p:nvPr/>
        </p:nvCxnSpPr>
        <p:spPr>
          <a:xfrm flipV="1">
            <a:off x="5452241" y="2329961"/>
            <a:ext cx="650906" cy="9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1804A71-81F1-2D09-21FE-6F5158879CA6}"/>
              </a:ext>
            </a:extLst>
          </p:cNvPr>
          <p:cNvSpPr/>
          <p:nvPr/>
        </p:nvSpPr>
        <p:spPr>
          <a:xfrm>
            <a:off x="6103148" y="1857093"/>
            <a:ext cx="1961712" cy="964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DCE9A477-E55C-11D5-C17A-9992242A45FD}"/>
              </a:ext>
            </a:extLst>
          </p:cNvPr>
          <p:cNvSpPr txBox="1"/>
          <p:nvPr/>
        </p:nvSpPr>
        <p:spPr>
          <a:xfrm>
            <a:off x="6223698" y="1923868"/>
            <a:ext cx="1773550" cy="830997"/>
          </a:xfrm>
          <a:prstGeom prst="rect">
            <a:avLst/>
          </a:prstGeom>
          <a:noFill/>
        </p:spPr>
        <p:txBody>
          <a:bodyPr wrap="square" rtlCol="0">
            <a:spAutoFit/>
          </a:bodyPr>
          <a:lstStyle/>
          <a:p>
            <a:r>
              <a:rPr lang="en-US" sz="1600" dirty="0">
                <a:solidFill>
                  <a:schemeClr val="bg1"/>
                </a:solidFill>
              </a:rPr>
              <a:t>Model Training and Hyperparameter Tuning </a:t>
            </a:r>
            <a:endParaRPr lang="en-IN" sz="1600" dirty="0">
              <a:solidFill>
                <a:schemeClr val="bg1"/>
              </a:solidFill>
            </a:endParaRPr>
          </a:p>
        </p:txBody>
      </p:sp>
      <p:sp>
        <p:nvSpPr>
          <p:cNvPr id="28" name="Rectangle 27">
            <a:extLst>
              <a:ext uri="{FF2B5EF4-FFF2-40B4-BE49-F238E27FC236}">
                <a16:creationId xmlns:a16="http://schemas.microsoft.com/office/drawing/2014/main" id="{BC671037-6E90-0E63-64CE-794FADC62712}"/>
              </a:ext>
            </a:extLst>
          </p:cNvPr>
          <p:cNvSpPr/>
          <p:nvPr/>
        </p:nvSpPr>
        <p:spPr>
          <a:xfrm>
            <a:off x="8680753" y="1785718"/>
            <a:ext cx="2031125" cy="10517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DAF33579-283E-E2FE-DAC4-5DC87051FE25}"/>
              </a:ext>
            </a:extLst>
          </p:cNvPr>
          <p:cNvSpPr txBox="1"/>
          <p:nvPr/>
        </p:nvSpPr>
        <p:spPr>
          <a:xfrm>
            <a:off x="8801303" y="1923868"/>
            <a:ext cx="1853692" cy="830997"/>
          </a:xfrm>
          <a:prstGeom prst="rect">
            <a:avLst/>
          </a:prstGeom>
          <a:noFill/>
        </p:spPr>
        <p:txBody>
          <a:bodyPr wrap="square" rtlCol="0">
            <a:spAutoFit/>
          </a:bodyPr>
          <a:lstStyle/>
          <a:p>
            <a:r>
              <a:rPr lang="en-US" sz="1600" dirty="0">
                <a:solidFill>
                  <a:schemeClr val="bg1"/>
                </a:solidFill>
              </a:rPr>
              <a:t>Model Evaluation (Test Accuracy and Confusion Matrix)</a:t>
            </a:r>
            <a:endParaRPr lang="en-IN" sz="1600" dirty="0">
              <a:solidFill>
                <a:schemeClr val="bg1"/>
              </a:solidFill>
            </a:endParaRPr>
          </a:p>
        </p:txBody>
      </p:sp>
      <p:cxnSp>
        <p:nvCxnSpPr>
          <p:cNvPr id="30" name="Straight Arrow Connector 29">
            <a:extLst>
              <a:ext uri="{FF2B5EF4-FFF2-40B4-BE49-F238E27FC236}">
                <a16:creationId xmlns:a16="http://schemas.microsoft.com/office/drawing/2014/main" id="{24105643-DE2C-1461-924C-EB04662F61E8}"/>
              </a:ext>
            </a:extLst>
          </p:cNvPr>
          <p:cNvCxnSpPr>
            <a:cxnSpLocks/>
          </p:cNvCxnSpPr>
          <p:nvPr/>
        </p:nvCxnSpPr>
        <p:spPr>
          <a:xfrm>
            <a:off x="7997247" y="2301013"/>
            <a:ext cx="654369" cy="9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A88CBFC3-9B0B-5CF6-1A85-8BD8A8DE0C26}"/>
              </a:ext>
            </a:extLst>
          </p:cNvPr>
          <p:cNvSpPr/>
          <p:nvPr/>
        </p:nvSpPr>
        <p:spPr>
          <a:xfrm>
            <a:off x="6091037" y="3158486"/>
            <a:ext cx="2031125" cy="8309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70F5C11A-13FF-3CCC-CA5B-99FFD496EB53}"/>
              </a:ext>
            </a:extLst>
          </p:cNvPr>
          <p:cNvSpPr txBox="1"/>
          <p:nvPr/>
        </p:nvSpPr>
        <p:spPr>
          <a:xfrm>
            <a:off x="6536419" y="3281598"/>
            <a:ext cx="1460828" cy="338554"/>
          </a:xfrm>
          <a:prstGeom prst="rect">
            <a:avLst/>
          </a:prstGeom>
          <a:noFill/>
        </p:spPr>
        <p:txBody>
          <a:bodyPr wrap="square" rtlCol="0">
            <a:spAutoFit/>
          </a:bodyPr>
          <a:lstStyle/>
          <a:p>
            <a:r>
              <a:rPr lang="en-IN" sz="1600" dirty="0">
                <a:solidFill>
                  <a:srgbClr val="F2F4F8"/>
                </a:solidFill>
              </a:rPr>
              <a:t>End</a:t>
            </a:r>
          </a:p>
        </p:txBody>
      </p:sp>
      <p:sp>
        <p:nvSpPr>
          <p:cNvPr id="33" name="Rectangle: Rounded Corners 32">
            <a:extLst>
              <a:ext uri="{FF2B5EF4-FFF2-40B4-BE49-F238E27FC236}">
                <a16:creationId xmlns:a16="http://schemas.microsoft.com/office/drawing/2014/main" id="{2A5A335F-BA3D-ABB2-1D4B-BB17004DAE0C}"/>
              </a:ext>
            </a:extLst>
          </p:cNvPr>
          <p:cNvSpPr/>
          <p:nvPr/>
        </p:nvSpPr>
        <p:spPr>
          <a:xfrm>
            <a:off x="838200" y="1857094"/>
            <a:ext cx="1915886" cy="964718"/>
          </a:xfrm>
          <a:prstGeom prst="roundRect">
            <a:avLst>
              <a:gd name="adj" fmla="val 263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TextBox 33">
            <a:extLst>
              <a:ext uri="{FF2B5EF4-FFF2-40B4-BE49-F238E27FC236}">
                <a16:creationId xmlns:a16="http://schemas.microsoft.com/office/drawing/2014/main" id="{724249FD-DC21-0BAC-B141-8194D464A165}"/>
              </a:ext>
            </a:extLst>
          </p:cNvPr>
          <p:cNvSpPr txBox="1"/>
          <p:nvPr/>
        </p:nvSpPr>
        <p:spPr>
          <a:xfrm>
            <a:off x="1277589" y="2036323"/>
            <a:ext cx="1417317" cy="338554"/>
          </a:xfrm>
          <a:prstGeom prst="rect">
            <a:avLst/>
          </a:prstGeom>
          <a:noFill/>
        </p:spPr>
        <p:txBody>
          <a:bodyPr wrap="square" rtlCol="0">
            <a:spAutoFit/>
          </a:bodyPr>
          <a:lstStyle/>
          <a:p>
            <a:r>
              <a:rPr lang="en-IN" sz="1600" dirty="0">
                <a:solidFill>
                  <a:schemeClr val="bg1"/>
                </a:solidFill>
              </a:rPr>
              <a:t>Start</a:t>
            </a:r>
          </a:p>
        </p:txBody>
      </p:sp>
      <p:sp>
        <p:nvSpPr>
          <p:cNvPr id="35" name="Rectangle 34">
            <a:extLst>
              <a:ext uri="{FF2B5EF4-FFF2-40B4-BE49-F238E27FC236}">
                <a16:creationId xmlns:a16="http://schemas.microsoft.com/office/drawing/2014/main" id="{7D67102B-0425-2B2F-A3E8-5DB5AD07EBC9}"/>
              </a:ext>
            </a:extLst>
          </p:cNvPr>
          <p:cNvSpPr/>
          <p:nvPr/>
        </p:nvSpPr>
        <p:spPr>
          <a:xfrm>
            <a:off x="8680753" y="3158486"/>
            <a:ext cx="2031125" cy="8309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3D678E79-7702-876E-2472-4FA4DA4ADBF9}"/>
              </a:ext>
            </a:extLst>
          </p:cNvPr>
          <p:cNvSpPr txBox="1"/>
          <p:nvPr/>
        </p:nvSpPr>
        <p:spPr>
          <a:xfrm>
            <a:off x="8801303" y="3281598"/>
            <a:ext cx="1773807" cy="861774"/>
          </a:xfrm>
          <a:prstGeom prst="rect">
            <a:avLst/>
          </a:prstGeom>
          <a:noFill/>
        </p:spPr>
        <p:txBody>
          <a:bodyPr wrap="square" rtlCol="0">
            <a:spAutoFit/>
          </a:bodyPr>
          <a:lstStyle/>
          <a:p>
            <a:r>
              <a:rPr lang="en-US" sz="1600" dirty="0">
                <a:solidFill>
                  <a:schemeClr val="bg1"/>
                </a:solidFill>
              </a:rPr>
              <a:t>Best Model Selection</a:t>
            </a:r>
          </a:p>
          <a:p>
            <a:endParaRPr lang="en-IN" dirty="0"/>
          </a:p>
        </p:txBody>
      </p:sp>
      <p:cxnSp>
        <p:nvCxnSpPr>
          <p:cNvPr id="37" name="Straight Arrow Connector 36">
            <a:extLst>
              <a:ext uri="{FF2B5EF4-FFF2-40B4-BE49-F238E27FC236}">
                <a16:creationId xmlns:a16="http://schemas.microsoft.com/office/drawing/2014/main" id="{A5DB0A77-725F-664D-2B74-2BEC8662BC98}"/>
              </a:ext>
            </a:extLst>
          </p:cNvPr>
          <p:cNvCxnSpPr>
            <a:cxnSpLocks/>
            <a:stCxn id="28" idx="2"/>
            <a:endCxn id="35" idx="0"/>
          </p:cNvCxnSpPr>
          <p:nvPr/>
        </p:nvCxnSpPr>
        <p:spPr>
          <a:xfrm>
            <a:off x="9696316" y="2837463"/>
            <a:ext cx="0" cy="321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1E72EE4-A7B4-984B-DF99-4CC600D75FBB}"/>
              </a:ext>
            </a:extLst>
          </p:cNvPr>
          <p:cNvCxnSpPr>
            <a:stCxn id="35" idx="1"/>
            <a:endCxn id="31" idx="3"/>
          </p:cNvCxnSpPr>
          <p:nvPr/>
        </p:nvCxnSpPr>
        <p:spPr>
          <a:xfrm flipH="1">
            <a:off x="8122162" y="3573985"/>
            <a:ext cx="5585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618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B698074-626F-55EE-926F-20B6F916D887}"/>
              </a:ext>
            </a:extLst>
          </p:cNvPr>
          <p:cNvPicPr>
            <a:picLocks noChangeAspect="1"/>
          </p:cNvPicPr>
          <p:nvPr/>
        </p:nvPicPr>
        <p:blipFill>
          <a:blip r:embed="rId3"/>
          <a:stretch>
            <a:fillRect/>
          </a:stretch>
        </p:blipFill>
        <p:spPr>
          <a:xfrm>
            <a:off x="112614" y="1465249"/>
            <a:ext cx="12079386" cy="3448531"/>
          </a:xfrm>
          <a:prstGeom prst="rect">
            <a:avLst/>
          </a:prstGeom>
        </p:spPr>
      </p:pic>
      <p:sp>
        <p:nvSpPr>
          <p:cNvPr id="7" name="TextBox 6">
            <a:extLst>
              <a:ext uri="{FF2B5EF4-FFF2-40B4-BE49-F238E27FC236}">
                <a16:creationId xmlns:a16="http://schemas.microsoft.com/office/drawing/2014/main" id="{DFC8ED83-E53B-A0E5-1453-3B54C36751F7}"/>
              </a:ext>
            </a:extLst>
          </p:cNvPr>
          <p:cNvSpPr txBox="1"/>
          <p:nvPr/>
        </p:nvSpPr>
        <p:spPr>
          <a:xfrm>
            <a:off x="687678" y="5214256"/>
            <a:ext cx="10816643" cy="646331"/>
          </a:xfrm>
          <a:prstGeom prst="rect">
            <a:avLst/>
          </a:prstGeom>
          <a:noFill/>
        </p:spPr>
        <p:txBody>
          <a:bodyPr wrap="square" rtlCol="0">
            <a:spAutoFit/>
          </a:bodyPr>
          <a:lstStyle/>
          <a:p>
            <a:r>
              <a:rPr lang="en-IN" dirty="0"/>
              <a:t>We see that as flight numbers increase, the probability of successful first stage increases irrespective of launch site. </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6E3B69AE-CDB9-E912-32DE-9542492C6E68}"/>
              </a:ext>
            </a:extLst>
          </p:cNvPr>
          <p:cNvPicPr>
            <a:picLocks noChangeAspect="1"/>
          </p:cNvPicPr>
          <p:nvPr/>
        </p:nvPicPr>
        <p:blipFill>
          <a:blip r:embed="rId3"/>
          <a:stretch>
            <a:fillRect/>
          </a:stretch>
        </p:blipFill>
        <p:spPr>
          <a:xfrm>
            <a:off x="289702" y="1547550"/>
            <a:ext cx="11612596" cy="3762900"/>
          </a:xfrm>
          <a:prstGeom prst="rect">
            <a:avLst/>
          </a:prstGeom>
        </p:spPr>
      </p:pic>
      <p:sp>
        <p:nvSpPr>
          <p:cNvPr id="7" name="TextBox 6">
            <a:extLst>
              <a:ext uri="{FF2B5EF4-FFF2-40B4-BE49-F238E27FC236}">
                <a16:creationId xmlns:a16="http://schemas.microsoft.com/office/drawing/2014/main" id="{02F77019-C62B-B025-B0E9-6AF8F614E549}"/>
              </a:ext>
            </a:extLst>
          </p:cNvPr>
          <p:cNvSpPr txBox="1"/>
          <p:nvPr/>
        </p:nvSpPr>
        <p:spPr>
          <a:xfrm>
            <a:off x="391886" y="5573486"/>
            <a:ext cx="10493828" cy="646331"/>
          </a:xfrm>
          <a:prstGeom prst="rect">
            <a:avLst/>
          </a:prstGeom>
          <a:noFill/>
        </p:spPr>
        <p:txBody>
          <a:bodyPr wrap="square" rtlCol="0">
            <a:spAutoFit/>
          </a:bodyPr>
          <a:lstStyle/>
          <a:p>
            <a:r>
              <a:rPr lang="en-IN" dirty="0"/>
              <a:t>The success of the first stage is more in </a:t>
            </a:r>
            <a:r>
              <a:rPr lang="en-US" dirty="0"/>
              <a:t>VAFB SLC-4E and KSC LC-39A as compared to other launch site irrespective of payload mass. </a:t>
            </a:r>
            <a:r>
              <a:rPr lang="en-IN" dirty="0"/>
              <a:t> </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79EEFECD-0661-CB97-C6F0-E99A96520223}"/>
              </a:ext>
            </a:extLst>
          </p:cNvPr>
          <p:cNvPicPr>
            <a:picLocks noChangeAspect="1"/>
          </p:cNvPicPr>
          <p:nvPr/>
        </p:nvPicPr>
        <p:blipFill>
          <a:blip r:embed="rId3"/>
          <a:stretch>
            <a:fillRect/>
          </a:stretch>
        </p:blipFill>
        <p:spPr>
          <a:xfrm>
            <a:off x="770011" y="1456571"/>
            <a:ext cx="7297168" cy="5401429"/>
          </a:xfrm>
          <a:prstGeom prst="rect">
            <a:avLst/>
          </a:prstGeom>
        </p:spPr>
      </p:pic>
      <p:sp>
        <p:nvSpPr>
          <p:cNvPr id="7" name="TextBox 6">
            <a:extLst>
              <a:ext uri="{FF2B5EF4-FFF2-40B4-BE49-F238E27FC236}">
                <a16:creationId xmlns:a16="http://schemas.microsoft.com/office/drawing/2014/main" id="{503DCAA1-A65D-692C-F076-C0D42B03BD1C}"/>
              </a:ext>
            </a:extLst>
          </p:cNvPr>
          <p:cNvSpPr txBox="1"/>
          <p:nvPr/>
        </p:nvSpPr>
        <p:spPr>
          <a:xfrm>
            <a:off x="8196943" y="1456571"/>
            <a:ext cx="3635828" cy="2308324"/>
          </a:xfrm>
          <a:prstGeom prst="rect">
            <a:avLst/>
          </a:prstGeom>
          <a:noFill/>
        </p:spPr>
        <p:txBody>
          <a:bodyPr wrap="square" rtlCol="0">
            <a:spAutoFit/>
          </a:bodyPr>
          <a:lstStyle/>
          <a:p>
            <a:r>
              <a:rPr lang="en-IN" dirty="0"/>
              <a:t>We can observe that different orbit types give different success rates. On one hand, there is 100% success rate when rocket is launched to orbits like ES-L1, GEO, HEO, SSO, while there is no absolutely chance of success when rocket is launched into SO orbit. </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840BA3F-3415-7385-9E92-B948AFA8D428}"/>
              </a:ext>
            </a:extLst>
          </p:cNvPr>
          <p:cNvPicPr>
            <a:picLocks noChangeAspect="1"/>
          </p:cNvPicPr>
          <p:nvPr/>
        </p:nvPicPr>
        <p:blipFill>
          <a:blip r:embed="rId3"/>
          <a:stretch>
            <a:fillRect/>
          </a:stretch>
        </p:blipFill>
        <p:spPr>
          <a:xfrm>
            <a:off x="327807" y="1415573"/>
            <a:ext cx="11536385" cy="3591426"/>
          </a:xfrm>
          <a:prstGeom prst="rect">
            <a:avLst/>
          </a:prstGeom>
        </p:spPr>
      </p:pic>
      <p:sp>
        <p:nvSpPr>
          <p:cNvPr id="7" name="TextBox 6">
            <a:extLst>
              <a:ext uri="{FF2B5EF4-FFF2-40B4-BE49-F238E27FC236}">
                <a16:creationId xmlns:a16="http://schemas.microsoft.com/office/drawing/2014/main" id="{8553B707-996E-6157-FC3E-1AD56914A137}"/>
              </a:ext>
            </a:extLst>
          </p:cNvPr>
          <p:cNvSpPr txBox="1"/>
          <p:nvPr/>
        </p:nvSpPr>
        <p:spPr>
          <a:xfrm>
            <a:off x="327807" y="5246914"/>
            <a:ext cx="10601450" cy="646331"/>
          </a:xfrm>
          <a:prstGeom prst="rect">
            <a:avLst/>
          </a:prstGeom>
          <a:noFill/>
        </p:spPr>
        <p:txBody>
          <a:bodyPr wrap="square" rtlCol="0">
            <a:spAutoFit/>
          </a:bodyPr>
          <a:lstStyle/>
          <a:p>
            <a:r>
              <a:rPr lang="en-IN" dirty="0"/>
              <a:t>We can observe that for LEO Orbit, success increases as the number of flights increases. Conversely, for GTO orbit, there appears to be no relationship between success and flight number. </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59D45AC-ED22-F23D-BB37-5103018519BA}"/>
              </a:ext>
            </a:extLst>
          </p:cNvPr>
          <p:cNvPicPr>
            <a:picLocks noChangeAspect="1"/>
          </p:cNvPicPr>
          <p:nvPr/>
        </p:nvPicPr>
        <p:blipFill>
          <a:blip r:embed="rId3"/>
          <a:stretch>
            <a:fillRect/>
          </a:stretch>
        </p:blipFill>
        <p:spPr>
          <a:xfrm>
            <a:off x="919085" y="1504783"/>
            <a:ext cx="5464150" cy="4677194"/>
          </a:xfrm>
          <a:prstGeom prst="rect">
            <a:avLst/>
          </a:prstGeom>
        </p:spPr>
      </p:pic>
      <p:sp>
        <p:nvSpPr>
          <p:cNvPr id="7" name="TextBox 6">
            <a:extLst>
              <a:ext uri="{FF2B5EF4-FFF2-40B4-BE49-F238E27FC236}">
                <a16:creationId xmlns:a16="http://schemas.microsoft.com/office/drawing/2014/main" id="{C2D58337-4888-0D4C-D30A-63C0F8E7CA06}"/>
              </a:ext>
            </a:extLst>
          </p:cNvPr>
          <p:cNvSpPr txBox="1"/>
          <p:nvPr/>
        </p:nvSpPr>
        <p:spPr>
          <a:xfrm>
            <a:off x="6607629" y="1504783"/>
            <a:ext cx="5050971" cy="1477328"/>
          </a:xfrm>
          <a:prstGeom prst="rect">
            <a:avLst/>
          </a:prstGeom>
          <a:noFill/>
        </p:spPr>
        <p:txBody>
          <a:bodyPr wrap="square" rtlCol="0">
            <a:spAutoFit/>
          </a:bodyPr>
          <a:lstStyle/>
          <a:p>
            <a:r>
              <a:rPr lang="en-IN" dirty="0"/>
              <a:t>We see that for heavier payloads, successful landing rates increases for Polar, LEO, ISS orbits.</a:t>
            </a:r>
          </a:p>
          <a:p>
            <a:endParaRPr lang="en-IN" dirty="0"/>
          </a:p>
          <a:p>
            <a:r>
              <a:rPr lang="en-IN" dirty="0"/>
              <a:t>However, for GTO, payload mass does not seem to have an impact on successful landing rate. </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21D60B3-4A10-FBDF-17AF-A31FA731D1F2}"/>
              </a:ext>
            </a:extLst>
          </p:cNvPr>
          <p:cNvPicPr>
            <a:picLocks noChangeAspect="1"/>
          </p:cNvPicPr>
          <p:nvPr/>
        </p:nvPicPr>
        <p:blipFill>
          <a:blip r:embed="rId3"/>
          <a:stretch>
            <a:fillRect/>
          </a:stretch>
        </p:blipFill>
        <p:spPr>
          <a:xfrm>
            <a:off x="770011" y="1418185"/>
            <a:ext cx="7354326" cy="5153744"/>
          </a:xfrm>
          <a:prstGeom prst="rect">
            <a:avLst/>
          </a:prstGeom>
        </p:spPr>
      </p:pic>
      <p:sp>
        <p:nvSpPr>
          <p:cNvPr id="7" name="TextBox 6">
            <a:extLst>
              <a:ext uri="{FF2B5EF4-FFF2-40B4-BE49-F238E27FC236}">
                <a16:creationId xmlns:a16="http://schemas.microsoft.com/office/drawing/2014/main" id="{D71D3890-0298-A3E3-E788-A3487884B2D1}"/>
              </a:ext>
            </a:extLst>
          </p:cNvPr>
          <p:cNvSpPr txBox="1"/>
          <p:nvPr/>
        </p:nvSpPr>
        <p:spPr>
          <a:xfrm>
            <a:off x="8240486" y="1418185"/>
            <a:ext cx="3181503" cy="923330"/>
          </a:xfrm>
          <a:prstGeom prst="rect">
            <a:avLst/>
          </a:prstGeom>
          <a:noFill/>
        </p:spPr>
        <p:txBody>
          <a:bodyPr wrap="square" rtlCol="0">
            <a:spAutoFit/>
          </a:bodyPr>
          <a:lstStyle/>
          <a:p>
            <a:r>
              <a:rPr lang="en-IN" dirty="0"/>
              <a:t>We can see that the success rate increases overall from 2013 to 2020. </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9023D7B-31D2-79F6-DBEF-F51A926A8A57}"/>
              </a:ext>
            </a:extLst>
          </p:cNvPr>
          <p:cNvPicPr>
            <a:picLocks noChangeAspect="1"/>
          </p:cNvPicPr>
          <p:nvPr/>
        </p:nvPicPr>
        <p:blipFill>
          <a:blip r:embed="rId3"/>
          <a:stretch>
            <a:fillRect/>
          </a:stretch>
        </p:blipFill>
        <p:spPr>
          <a:xfrm>
            <a:off x="770011" y="1572072"/>
            <a:ext cx="6020640" cy="3343742"/>
          </a:xfrm>
          <a:prstGeom prst="rect">
            <a:avLst/>
          </a:prstGeom>
        </p:spPr>
      </p:pic>
      <p:sp>
        <p:nvSpPr>
          <p:cNvPr id="7" name="TextBox 6">
            <a:extLst>
              <a:ext uri="{FF2B5EF4-FFF2-40B4-BE49-F238E27FC236}">
                <a16:creationId xmlns:a16="http://schemas.microsoft.com/office/drawing/2014/main" id="{0246D15E-A42A-EBE2-A308-C43AD489EC6D}"/>
              </a:ext>
            </a:extLst>
          </p:cNvPr>
          <p:cNvSpPr txBox="1"/>
          <p:nvPr/>
        </p:nvSpPr>
        <p:spPr>
          <a:xfrm>
            <a:off x="7086600" y="1572072"/>
            <a:ext cx="4199011" cy="923330"/>
          </a:xfrm>
          <a:prstGeom prst="rect">
            <a:avLst/>
          </a:prstGeom>
          <a:noFill/>
        </p:spPr>
        <p:txBody>
          <a:bodyPr wrap="square" rtlCol="0">
            <a:spAutoFit/>
          </a:bodyPr>
          <a:lstStyle/>
          <a:p>
            <a:r>
              <a:rPr lang="en-IN" dirty="0"/>
              <a:t>The query result displays the name of unique launch sites present in the SpaceX mission dataset. </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AD331CE-6978-2A9D-896B-256990A5E5CC}"/>
              </a:ext>
            </a:extLst>
          </p:cNvPr>
          <p:cNvPicPr>
            <a:picLocks noChangeAspect="1"/>
          </p:cNvPicPr>
          <p:nvPr/>
        </p:nvPicPr>
        <p:blipFill>
          <a:blip r:embed="rId3"/>
          <a:stretch>
            <a:fillRect/>
          </a:stretch>
        </p:blipFill>
        <p:spPr>
          <a:xfrm>
            <a:off x="156334" y="1328949"/>
            <a:ext cx="7881626" cy="4462252"/>
          </a:xfrm>
          <a:prstGeom prst="rect">
            <a:avLst/>
          </a:prstGeom>
        </p:spPr>
      </p:pic>
      <p:sp>
        <p:nvSpPr>
          <p:cNvPr id="8" name="TextBox 7">
            <a:extLst>
              <a:ext uri="{FF2B5EF4-FFF2-40B4-BE49-F238E27FC236}">
                <a16:creationId xmlns:a16="http://schemas.microsoft.com/office/drawing/2014/main" id="{75144C8E-FFA3-939B-FECA-1488C4C1DE48}"/>
              </a:ext>
            </a:extLst>
          </p:cNvPr>
          <p:cNvSpPr txBox="1"/>
          <p:nvPr/>
        </p:nvSpPr>
        <p:spPr>
          <a:xfrm>
            <a:off x="8120743" y="1328949"/>
            <a:ext cx="3164868" cy="923330"/>
          </a:xfrm>
          <a:prstGeom prst="rect">
            <a:avLst/>
          </a:prstGeom>
          <a:noFill/>
        </p:spPr>
        <p:txBody>
          <a:bodyPr wrap="square" rtlCol="0">
            <a:spAutoFit/>
          </a:bodyPr>
          <a:lstStyle/>
          <a:p>
            <a:r>
              <a:rPr lang="en-IN" dirty="0"/>
              <a:t>The query result displays the launch sites whose names begin with ‘CCA’. </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660C53A-44C7-A8A6-F894-429B1FC8B484}"/>
              </a:ext>
            </a:extLst>
          </p:cNvPr>
          <p:cNvPicPr>
            <a:picLocks noChangeAspect="1"/>
          </p:cNvPicPr>
          <p:nvPr/>
        </p:nvPicPr>
        <p:blipFill>
          <a:blip r:embed="rId3"/>
          <a:stretch>
            <a:fillRect/>
          </a:stretch>
        </p:blipFill>
        <p:spPr>
          <a:xfrm>
            <a:off x="770011" y="1774875"/>
            <a:ext cx="6878010" cy="2524477"/>
          </a:xfrm>
          <a:prstGeom prst="rect">
            <a:avLst/>
          </a:prstGeom>
        </p:spPr>
      </p:pic>
      <p:sp>
        <p:nvSpPr>
          <p:cNvPr id="7" name="TextBox 6">
            <a:extLst>
              <a:ext uri="{FF2B5EF4-FFF2-40B4-BE49-F238E27FC236}">
                <a16:creationId xmlns:a16="http://schemas.microsoft.com/office/drawing/2014/main" id="{58F9D822-356F-CEA5-D3A5-0B3BCCEEFB2F}"/>
              </a:ext>
            </a:extLst>
          </p:cNvPr>
          <p:cNvSpPr txBox="1"/>
          <p:nvPr/>
        </p:nvSpPr>
        <p:spPr>
          <a:xfrm>
            <a:off x="7979229" y="1774875"/>
            <a:ext cx="3478743" cy="1200329"/>
          </a:xfrm>
          <a:prstGeom prst="rect">
            <a:avLst/>
          </a:prstGeom>
          <a:noFill/>
        </p:spPr>
        <p:txBody>
          <a:bodyPr wrap="square" rtlCol="0">
            <a:spAutoFit/>
          </a:bodyPr>
          <a:lstStyle/>
          <a:p>
            <a:r>
              <a:rPr lang="en-IN" dirty="0"/>
              <a:t>The query result provides the total payload mass (45596 kg), which is carried by boosters launched by NASA (CRS). </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6AAE1F8-9989-23B1-2F28-C5773DA5A26F}"/>
              </a:ext>
            </a:extLst>
          </p:cNvPr>
          <p:cNvPicPr>
            <a:picLocks noChangeAspect="1"/>
          </p:cNvPicPr>
          <p:nvPr/>
        </p:nvPicPr>
        <p:blipFill>
          <a:blip r:embed="rId3"/>
          <a:stretch>
            <a:fillRect/>
          </a:stretch>
        </p:blipFill>
        <p:spPr>
          <a:xfrm>
            <a:off x="860230" y="1662625"/>
            <a:ext cx="6030167" cy="2400635"/>
          </a:xfrm>
          <a:prstGeom prst="rect">
            <a:avLst/>
          </a:prstGeom>
        </p:spPr>
      </p:pic>
      <p:sp>
        <p:nvSpPr>
          <p:cNvPr id="7" name="TextBox 6">
            <a:extLst>
              <a:ext uri="{FF2B5EF4-FFF2-40B4-BE49-F238E27FC236}">
                <a16:creationId xmlns:a16="http://schemas.microsoft.com/office/drawing/2014/main" id="{FA31D540-960E-9CBE-D114-345D31BC3DD5}"/>
              </a:ext>
            </a:extLst>
          </p:cNvPr>
          <p:cNvSpPr txBox="1"/>
          <p:nvPr/>
        </p:nvSpPr>
        <p:spPr>
          <a:xfrm>
            <a:off x="7315200" y="1662625"/>
            <a:ext cx="3970411" cy="923330"/>
          </a:xfrm>
          <a:prstGeom prst="rect">
            <a:avLst/>
          </a:prstGeom>
          <a:noFill/>
        </p:spPr>
        <p:txBody>
          <a:bodyPr wrap="square" rtlCol="0">
            <a:spAutoFit/>
          </a:bodyPr>
          <a:lstStyle/>
          <a:p>
            <a:r>
              <a:rPr lang="en-IN" dirty="0"/>
              <a:t>The query result gives the average payload mass (2928.4 kg) carried by booster version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F235D43-EB2B-9B55-A61C-2B96E984AD6F}"/>
              </a:ext>
            </a:extLst>
          </p:cNvPr>
          <p:cNvPicPr>
            <a:picLocks noChangeAspect="1"/>
          </p:cNvPicPr>
          <p:nvPr/>
        </p:nvPicPr>
        <p:blipFill>
          <a:blip r:embed="rId3"/>
          <a:stretch>
            <a:fillRect/>
          </a:stretch>
        </p:blipFill>
        <p:spPr>
          <a:xfrm>
            <a:off x="770011" y="1775571"/>
            <a:ext cx="4544059" cy="2305372"/>
          </a:xfrm>
          <a:prstGeom prst="rect">
            <a:avLst/>
          </a:prstGeom>
        </p:spPr>
      </p:pic>
      <p:sp>
        <p:nvSpPr>
          <p:cNvPr id="7" name="TextBox 6">
            <a:extLst>
              <a:ext uri="{FF2B5EF4-FFF2-40B4-BE49-F238E27FC236}">
                <a16:creationId xmlns:a16="http://schemas.microsoft.com/office/drawing/2014/main" id="{1E98772E-C3E4-0017-38B4-E483D2679638}"/>
              </a:ext>
            </a:extLst>
          </p:cNvPr>
          <p:cNvSpPr txBox="1"/>
          <p:nvPr/>
        </p:nvSpPr>
        <p:spPr>
          <a:xfrm>
            <a:off x="6270171" y="1775571"/>
            <a:ext cx="5015440" cy="646331"/>
          </a:xfrm>
          <a:prstGeom prst="rect">
            <a:avLst/>
          </a:prstGeom>
          <a:noFill/>
        </p:spPr>
        <p:txBody>
          <a:bodyPr wrap="square" rtlCol="0">
            <a:spAutoFit/>
          </a:bodyPr>
          <a:lstStyle/>
          <a:p>
            <a:r>
              <a:rPr lang="en-IN" dirty="0"/>
              <a:t>The query result gives the first date when ground landing was successful. </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9F7249C-2D1C-164E-F2F2-4B6175E27CC3}"/>
              </a:ext>
            </a:extLst>
          </p:cNvPr>
          <p:cNvPicPr>
            <a:picLocks noChangeAspect="1"/>
          </p:cNvPicPr>
          <p:nvPr/>
        </p:nvPicPr>
        <p:blipFill>
          <a:blip r:embed="rId3"/>
          <a:stretch>
            <a:fillRect/>
          </a:stretch>
        </p:blipFill>
        <p:spPr>
          <a:xfrm>
            <a:off x="770011" y="1614234"/>
            <a:ext cx="6306430" cy="3629532"/>
          </a:xfrm>
          <a:prstGeom prst="rect">
            <a:avLst/>
          </a:prstGeom>
        </p:spPr>
      </p:pic>
      <p:sp>
        <p:nvSpPr>
          <p:cNvPr id="6" name="TextBox 5">
            <a:extLst>
              <a:ext uri="{FF2B5EF4-FFF2-40B4-BE49-F238E27FC236}">
                <a16:creationId xmlns:a16="http://schemas.microsoft.com/office/drawing/2014/main" id="{2EB7D92B-B751-FF25-94EE-0B4E8BA37982}"/>
              </a:ext>
            </a:extLst>
          </p:cNvPr>
          <p:cNvSpPr txBox="1"/>
          <p:nvPr/>
        </p:nvSpPr>
        <p:spPr>
          <a:xfrm>
            <a:off x="7380514" y="1614234"/>
            <a:ext cx="4169229" cy="1200329"/>
          </a:xfrm>
          <a:prstGeom prst="rect">
            <a:avLst/>
          </a:prstGeom>
          <a:noFill/>
        </p:spPr>
        <p:txBody>
          <a:bodyPr wrap="square" rtlCol="0">
            <a:spAutoFit/>
          </a:bodyPr>
          <a:lstStyle/>
          <a:p>
            <a:r>
              <a:rPr lang="en-IN" dirty="0"/>
              <a:t>The query result gives the booster versions of rockets which landed successfully on drone ships and have payloads between 4000-6000 kg. </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32857"/>
            <a:ext cx="10111868" cy="4566750"/>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Project Objective: This project aims to predict the success of Falcon 9 first stage landings using comprehensive data analysis and machine learning.</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&amp; Preparation: Data regarding SpaceX rocket launches was collected through web scraping from SpaceX API endpoints and Wikipedia tables. The data underwent wrangling to handle missing values and transform the outcome into a binary Class label (1 for successful, 0 for unsuccessful) for machine learning.</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(EDA):</a:t>
            </a:r>
          </a:p>
          <a:p>
            <a:pPr lvl="1">
              <a:lnSpc>
                <a:spcPct val="100000"/>
              </a:lnSpc>
              <a:spcBef>
                <a:spcPts val="1400"/>
              </a:spcBef>
            </a:pPr>
            <a:r>
              <a:rPr lang="en-US" sz="1800" dirty="0">
                <a:solidFill>
                  <a:schemeClr val="accent3">
                    <a:lumMod val="25000"/>
                  </a:schemeClr>
                </a:solidFill>
                <a:latin typeface="Abadi" panose="020B0604020104020204" pitchFamily="34" charset="0"/>
              </a:rPr>
              <a:t>EDA using visualizations (Seaborn, Folium,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and SQL queries revealed key trends and relationships.</a:t>
            </a:r>
          </a:p>
          <a:p>
            <a:pPr lvl="1">
              <a:lnSpc>
                <a:spcPct val="100000"/>
              </a:lnSpc>
              <a:spcBef>
                <a:spcPts val="1400"/>
              </a:spcBef>
            </a:pPr>
            <a:r>
              <a:rPr lang="en-US" sz="1800" dirty="0">
                <a:solidFill>
                  <a:schemeClr val="accent3">
                    <a:lumMod val="25000"/>
                  </a:schemeClr>
                </a:solidFill>
                <a:latin typeface="Abadi" panose="020B0604020104020204" pitchFamily="34" charset="0"/>
              </a:rPr>
              <a:t>Key findings include an overall high mission success rate (100 successes vs. 1 failure) , and an increasing success probability with higher flight numbers and over time (2013-2020 trend).</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 significantly impacts success, with VAFB SLC-4E and KSC LC-39A showing higher success rates. Orbit type and payload mass also influence success, with certain orbits (e.g., ES-L1, GEO, HEO, SSO) showing 100% success and heavier payloads increasing success for specific orbits (e.g., Polar, LEO, ISS).</a:t>
            </a:r>
          </a:p>
          <a:p>
            <a:pPr>
              <a:lnSpc>
                <a:spcPct val="100000"/>
              </a:lnSpc>
              <a:spcBef>
                <a:spcPts val="1400"/>
              </a:spcBef>
            </a:pPr>
            <a:r>
              <a:rPr lang="en-US" sz="2200" dirty="0">
                <a:solidFill>
                  <a:schemeClr val="accent3">
                    <a:lumMod val="25000"/>
                  </a:schemeClr>
                </a:solidFill>
                <a:latin typeface="Abadi" panose="020B0604020104020204" pitchFamily="34" charset="0"/>
              </a:rPr>
              <a:t>Predictive Modeling: Supervised machine learning models (Logistic Regression, SVM, Decision Tree, KNN) were developed, with hyperparameters optimized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All models achieved a consistent classification accuracy of approximately 83.33% in predicting landing outcomes, demonstrating their robust performance.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A9F32A1-EF29-96C0-A760-8FE3C7AC77B4}"/>
              </a:ext>
            </a:extLst>
          </p:cNvPr>
          <p:cNvPicPr>
            <a:picLocks noChangeAspect="1"/>
          </p:cNvPicPr>
          <p:nvPr/>
        </p:nvPicPr>
        <p:blipFill>
          <a:blip r:embed="rId3"/>
          <a:stretch>
            <a:fillRect/>
          </a:stretch>
        </p:blipFill>
        <p:spPr>
          <a:xfrm>
            <a:off x="874521" y="1679949"/>
            <a:ext cx="6001588" cy="3753374"/>
          </a:xfrm>
          <a:prstGeom prst="rect">
            <a:avLst/>
          </a:prstGeom>
        </p:spPr>
      </p:pic>
      <p:sp>
        <p:nvSpPr>
          <p:cNvPr id="7" name="TextBox 6">
            <a:extLst>
              <a:ext uri="{FF2B5EF4-FFF2-40B4-BE49-F238E27FC236}">
                <a16:creationId xmlns:a16="http://schemas.microsoft.com/office/drawing/2014/main" id="{BC9C9112-489C-DE6F-B78D-8BFAB9A649FE}"/>
              </a:ext>
            </a:extLst>
          </p:cNvPr>
          <p:cNvSpPr txBox="1"/>
          <p:nvPr/>
        </p:nvSpPr>
        <p:spPr>
          <a:xfrm>
            <a:off x="7228114" y="1679949"/>
            <a:ext cx="4057497" cy="923330"/>
          </a:xfrm>
          <a:prstGeom prst="rect">
            <a:avLst/>
          </a:prstGeom>
          <a:noFill/>
        </p:spPr>
        <p:txBody>
          <a:bodyPr wrap="square" rtlCol="0">
            <a:spAutoFit/>
          </a:bodyPr>
          <a:lstStyle/>
          <a:p>
            <a:r>
              <a:rPr lang="en-IN" dirty="0"/>
              <a:t>The query result provides the number of successful and failed rocket launch missions. </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03707C8-B156-B26B-2E80-55781041BD0E}"/>
              </a:ext>
            </a:extLst>
          </p:cNvPr>
          <p:cNvPicPr>
            <a:picLocks noChangeAspect="1"/>
          </p:cNvPicPr>
          <p:nvPr/>
        </p:nvPicPr>
        <p:blipFill>
          <a:blip r:embed="rId3"/>
          <a:stretch>
            <a:fillRect/>
          </a:stretch>
        </p:blipFill>
        <p:spPr>
          <a:xfrm>
            <a:off x="770011" y="1415942"/>
            <a:ext cx="5954209" cy="5011269"/>
          </a:xfrm>
          <a:prstGeom prst="rect">
            <a:avLst/>
          </a:prstGeom>
        </p:spPr>
      </p:pic>
      <p:sp>
        <p:nvSpPr>
          <p:cNvPr id="7" name="TextBox 6">
            <a:extLst>
              <a:ext uri="{FF2B5EF4-FFF2-40B4-BE49-F238E27FC236}">
                <a16:creationId xmlns:a16="http://schemas.microsoft.com/office/drawing/2014/main" id="{A3ACFCED-2A3F-45DD-493C-78272B46B4CA}"/>
              </a:ext>
            </a:extLst>
          </p:cNvPr>
          <p:cNvSpPr txBox="1"/>
          <p:nvPr/>
        </p:nvSpPr>
        <p:spPr>
          <a:xfrm>
            <a:off x="6988629" y="1415942"/>
            <a:ext cx="4296982" cy="923330"/>
          </a:xfrm>
          <a:prstGeom prst="rect">
            <a:avLst/>
          </a:prstGeom>
          <a:noFill/>
        </p:spPr>
        <p:txBody>
          <a:bodyPr wrap="square" rtlCol="0">
            <a:spAutoFit/>
          </a:bodyPr>
          <a:lstStyle/>
          <a:p>
            <a:r>
              <a:rPr lang="en-IN" dirty="0"/>
              <a:t>The query result gives the booster versions of launched rockets which carried maximum payload. </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690CD68-449D-C2D9-C9C6-29E8418445DA}"/>
              </a:ext>
            </a:extLst>
          </p:cNvPr>
          <p:cNvPicPr>
            <a:picLocks noChangeAspect="1"/>
          </p:cNvPicPr>
          <p:nvPr/>
        </p:nvPicPr>
        <p:blipFill>
          <a:blip r:embed="rId3"/>
          <a:stretch>
            <a:fillRect/>
          </a:stretch>
        </p:blipFill>
        <p:spPr>
          <a:xfrm>
            <a:off x="770011" y="1416289"/>
            <a:ext cx="8821381" cy="3067478"/>
          </a:xfrm>
          <a:prstGeom prst="rect">
            <a:avLst/>
          </a:prstGeom>
        </p:spPr>
      </p:pic>
      <p:sp>
        <p:nvSpPr>
          <p:cNvPr id="7" name="TextBox 6">
            <a:extLst>
              <a:ext uri="{FF2B5EF4-FFF2-40B4-BE49-F238E27FC236}">
                <a16:creationId xmlns:a16="http://schemas.microsoft.com/office/drawing/2014/main" id="{C21238E3-B9B0-D133-C96E-7EAC1578E4EA}"/>
              </a:ext>
            </a:extLst>
          </p:cNvPr>
          <p:cNvSpPr txBox="1"/>
          <p:nvPr/>
        </p:nvSpPr>
        <p:spPr>
          <a:xfrm>
            <a:off x="770011" y="4724400"/>
            <a:ext cx="10039503" cy="923330"/>
          </a:xfrm>
          <a:prstGeom prst="rect">
            <a:avLst/>
          </a:prstGeom>
          <a:noFill/>
        </p:spPr>
        <p:txBody>
          <a:bodyPr wrap="square" rtlCol="0">
            <a:spAutoFit/>
          </a:bodyPr>
          <a:lstStyle/>
          <a:p>
            <a:r>
              <a:rPr lang="en-IN" dirty="0"/>
              <a:t>The query result lists the booster versions of rockets launched during 2015 but failed to land successfully on drone ship, along with month of launch, landing outcome and launch site from which rocket was launched. </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B01FA05-C25C-0E18-7EA7-C1B40988C489}"/>
              </a:ext>
            </a:extLst>
          </p:cNvPr>
          <p:cNvPicPr>
            <a:picLocks noChangeAspect="1"/>
          </p:cNvPicPr>
          <p:nvPr/>
        </p:nvPicPr>
        <p:blipFill>
          <a:blip r:embed="rId3"/>
          <a:stretch>
            <a:fillRect/>
          </a:stretch>
        </p:blipFill>
        <p:spPr>
          <a:xfrm>
            <a:off x="811040" y="1303120"/>
            <a:ext cx="5332378" cy="5380708"/>
          </a:xfrm>
          <a:prstGeom prst="rect">
            <a:avLst/>
          </a:prstGeom>
        </p:spPr>
      </p:pic>
      <p:sp>
        <p:nvSpPr>
          <p:cNvPr id="7" name="TextBox 6">
            <a:extLst>
              <a:ext uri="{FF2B5EF4-FFF2-40B4-BE49-F238E27FC236}">
                <a16:creationId xmlns:a16="http://schemas.microsoft.com/office/drawing/2014/main" id="{181EE5AC-D643-5DAC-E629-01AB0DD9F7B1}"/>
              </a:ext>
            </a:extLst>
          </p:cNvPr>
          <p:cNvSpPr txBox="1"/>
          <p:nvPr/>
        </p:nvSpPr>
        <p:spPr>
          <a:xfrm>
            <a:off x="6466114" y="1436914"/>
            <a:ext cx="4819497" cy="1477328"/>
          </a:xfrm>
          <a:prstGeom prst="rect">
            <a:avLst/>
          </a:prstGeom>
          <a:noFill/>
        </p:spPr>
        <p:txBody>
          <a:bodyPr wrap="square" rtlCol="0">
            <a:spAutoFit/>
          </a:bodyPr>
          <a:lstStyle/>
          <a:p>
            <a:r>
              <a:rPr lang="en-IN" dirty="0"/>
              <a:t>This query result ranks landing outcomes for rockets launched between 2010-06-04 and 2017-03-20 based on the number of each landing outcome observed. The landing outcome observed the most was ranked first. </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markers for launch sites</a:t>
            </a:r>
          </a:p>
        </p:txBody>
      </p:sp>
      <p:pic>
        <p:nvPicPr>
          <p:cNvPr id="6" name="Picture 5">
            <a:extLst>
              <a:ext uri="{FF2B5EF4-FFF2-40B4-BE49-F238E27FC236}">
                <a16:creationId xmlns:a16="http://schemas.microsoft.com/office/drawing/2014/main" id="{8671D1CD-26F3-A066-908F-81C07D15EE7C}"/>
              </a:ext>
            </a:extLst>
          </p:cNvPr>
          <p:cNvPicPr>
            <a:picLocks noChangeAspect="1"/>
          </p:cNvPicPr>
          <p:nvPr/>
        </p:nvPicPr>
        <p:blipFill>
          <a:blip r:embed="rId3"/>
          <a:stretch>
            <a:fillRect/>
          </a:stretch>
        </p:blipFill>
        <p:spPr>
          <a:xfrm>
            <a:off x="282884" y="1623633"/>
            <a:ext cx="7805202" cy="3591273"/>
          </a:xfrm>
          <a:prstGeom prst="rect">
            <a:avLst/>
          </a:prstGeom>
        </p:spPr>
      </p:pic>
      <p:sp>
        <p:nvSpPr>
          <p:cNvPr id="7" name="TextBox 6">
            <a:extLst>
              <a:ext uri="{FF2B5EF4-FFF2-40B4-BE49-F238E27FC236}">
                <a16:creationId xmlns:a16="http://schemas.microsoft.com/office/drawing/2014/main" id="{9C9BA87B-B370-6B49-FA74-A05DE8B07562}"/>
              </a:ext>
            </a:extLst>
          </p:cNvPr>
          <p:cNvSpPr txBox="1"/>
          <p:nvPr/>
        </p:nvSpPr>
        <p:spPr>
          <a:xfrm>
            <a:off x="8447314" y="1623633"/>
            <a:ext cx="3254829" cy="2308324"/>
          </a:xfrm>
          <a:prstGeom prst="rect">
            <a:avLst/>
          </a:prstGeom>
          <a:noFill/>
        </p:spPr>
        <p:txBody>
          <a:bodyPr wrap="square" rtlCol="0">
            <a:spAutoFit/>
          </a:bodyPr>
          <a:lstStyle/>
          <a:p>
            <a:r>
              <a:rPr lang="en-IN" dirty="0"/>
              <a:t>In this screenshot of the map, the locations of launch sites have been marked by red circles with names of launch sites. </a:t>
            </a:r>
          </a:p>
          <a:p>
            <a:endParaRPr lang="en-IN" dirty="0"/>
          </a:p>
          <a:p>
            <a:r>
              <a:rPr lang="en-IN" dirty="0"/>
              <a:t>The launch sites are located close to the coast, most of them located close to the East Coast. </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outcome for each rocket launch</a:t>
            </a:r>
          </a:p>
        </p:txBody>
      </p:sp>
      <p:pic>
        <p:nvPicPr>
          <p:cNvPr id="4" name="Picture 3">
            <a:extLst>
              <a:ext uri="{FF2B5EF4-FFF2-40B4-BE49-F238E27FC236}">
                <a16:creationId xmlns:a16="http://schemas.microsoft.com/office/drawing/2014/main" id="{FAAC6B2A-2FB2-7533-D529-37268D3EF301}"/>
              </a:ext>
            </a:extLst>
          </p:cNvPr>
          <p:cNvPicPr>
            <a:picLocks noChangeAspect="1"/>
          </p:cNvPicPr>
          <p:nvPr/>
        </p:nvPicPr>
        <p:blipFill>
          <a:blip r:embed="rId3"/>
          <a:stretch>
            <a:fillRect/>
          </a:stretch>
        </p:blipFill>
        <p:spPr>
          <a:xfrm>
            <a:off x="1265153" y="1857711"/>
            <a:ext cx="4458322" cy="3448531"/>
          </a:xfrm>
          <a:prstGeom prst="rect">
            <a:avLst/>
          </a:prstGeom>
        </p:spPr>
      </p:pic>
      <p:sp>
        <p:nvSpPr>
          <p:cNvPr id="6" name="Content Placeholder 4">
            <a:extLst>
              <a:ext uri="{FF2B5EF4-FFF2-40B4-BE49-F238E27FC236}">
                <a16:creationId xmlns:a16="http://schemas.microsoft.com/office/drawing/2014/main" id="{85D9F803-CDBC-C74C-AF1B-2B5937D1C241}"/>
              </a:ext>
            </a:extLst>
          </p:cNvPr>
          <p:cNvSpPr txBox="1">
            <a:spLocks/>
          </p:cNvSpPr>
          <p:nvPr/>
        </p:nvSpPr>
        <p:spPr>
          <a:xfrm>
            <a:off x="6468527" y="2559153"/>
            <a:ext cx="4817084" cy="150121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1900" dirty="0"/>
              <a:t>In this screenshot, the landing outcomes for each rocket launch in the SpaceX dataset have been marked, denoted by red for failed outcomes and green for successful outcomes. </a:t>
            </a:r>
            <a:endParaRPr lang="en-US" dirty="0">
              <a:solidFill>
                <a:schemeClr val="accent3">
                  <a:lumMod val="25000"/>
                </a:schemeClr>
              </a:solidFill>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of launch site</a:t>
            </a:r>
          </a:p>
        </p:txBody>
      </p:sp>
      <p:pic>
        <p:nvPicPr>
          <p:cNvPr id="7" name="Picture 6">
            <a:extLst>
              <a:ext uri="{FF2B5EF4-FFF2-40B4-BE49-F238E27FC236}">
                <a16:creationId xmlns:a16="http://schemas.microsoft.com/office/drawing/2014/main" id="{3889936F-FB9A-90E0-88E2-C8BF43025B8F}"/>
              </a:ext>
            </a:extLst>
          </p:cNvPr>
          <p:cNvPicPr>
            <a:picLocks noChangeAspect="1"/>
          </p:cNvPicPr>
          <p:nvPr/>
        </p:nvPicPr>
        <p:blipFill>
          <a:blip r:embed="rId3"/>
          <a:stretch>
            <a:fillRect/>
          </a:stretch>
        </p:blipFill>
        <p:spPr>
          <a:xfrm>
            <a:off x="895691" y="1669854"/>
            <a:ext cx="4848902" cy="3029373"/>
          </a:xfrm>
          <a:prstGeom prst="rect">
            <a:avLst/>
          </a:prstGeom>
        </p:spPr>
      </p:pic>
      <p:sp>
        <p:nvSpPr>
          <p:cNvPr id="9" name="TextBox 8">
            <a:extLst>
              <a:ext uri="{FF2B5EF4-FFF2-40B4-BE49-F238E27FC236}">
                <a16:creationId xmlns:a16="http://schemas.microsoft.com/office/drawing/2014/main" id="{BCEE3281-D344-AA08-0C4D-B78AB4A33933}"/>
              </a:ext>
            </a:extLst>
          </p:cNvPr>
          <p:cNvSpPr txBox="1"/>
          <p:nvPr/>
        </p:nvSpPr>
        <p:spPr>
          <a:xfrm>
            <a:off x="6096000" y="2593184"/>
            <a:ext cx="5900057" cy="923330"/>
          </a:xfrm>
          <a:prstGeom prst="rect">
            <a:avLst/>
          </a:prstGeom>
          <a:noFill/>
        </p:spPr>
        <p:txBody>
          <a:bodyPr wrap="square" rtlCol="0">
            <a:spAutoFit/>
          </a:bodyPr>
          <a:lstStyle/>
          <a:p>
            <a:r>
              <a:rPr lang="en-IN" dirty="0"/>
              <a:t>In this given screenshot, the proximity of launch site KSC LC-39 A to highway FL-405 has been displayed with a distance of 10.76 km. </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launch sites</a:t>
            </a:r>
          </a:p>
        </p:txBody>
      </p:sp>
      <p:pic>
        <p:nvPicPr>
          <p:cNvPr id="7" name="Picture 6">
            <a:extLst>
              <a:ext uri="{FF2B5EF4-FFF2-40B4-BE49-F238E27FC236}">
                <a16:creationId xmlns:a16="http://schemas.microsoft.com/office/drawing/2014/main" id="{D49F413D-A7D5-D948-17E3-CAFA1900B614}"/>
              </a:ext>
            </a:extLst>
          </p:cNvPr>
          <p:cNvPicPr>
            <a:picLocks noChangeAspect="1"/>
          </p:cNvPicPr>
          <p:nvPr/>
        </p:nvPicPr>
        <p:blipFill>
          <a:blip r:embed="rId3"/>
          <a:stretch>
            <a:fillRect/>
          </a:stretch>
        </p:blipFill>
        <p:spPr>
          <a:xfrm>
            <a:off x="620486" y="1388390"/>
            <a:ext cx="9282896" cy="3107410"/>
          </a:xfrm>
          <a:prstGeom prst="rect">
            <a:avLst/>
          </a:prstGeom>
        </p:spPr>
      </p:pic>
      <p:sp>
        <p:nvSpPr>
          <p:cNvPr id="9" name="TextBox 8">
            <a:extLst>
              <a:ext uri="{FF2B5EF4-FFF2-40B4-BE49-F238E27FC236}">
                <a16:creationId xmlns:a16="http://schemas.microsoft.com/office/drawing/2014/main" id="{563E9187-F727-C841-DFAC-7CF7B2B24BAF}"/>
              </a:ext>
            </a:extLst>
          </p:cNvPr>
          <p:cNvSpPr txBox="1"/>
          <p:nvPr/>
        </p:nvSpPr>
        <p:spPr>
          <a:xfrm>
            <a:off x="620486" y="4833257"/>
            <a:ext cx="9282896" cy="369332"/>
          </a:xfrm>
          <a:prstGeom prst="rect">
            <a:avLst/>
          </a:prstGeom>
          <a:noFill/>
        </p:spPr>
        <p:txBody>
          <a:bodyPr wrap="square" rtlCol="0">
            <a:spAutoFit/>
          </a:bodyPr>
          <a:lstStyle/>
          <a:p>
            <a:r>
              <a:rPr lang="en-IN" dirty="0"/>
              <a:t>The above screenshot shows pie chart containing the success count for all launch sites. </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80457"/>
            <a:ext cx="10499276" cy="44304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SpaceX's Falcon 9: Focus on the Falcon 9 rocket and its significance in space launches.</a:t>
            </a:r>
          </a:p>
          <a:p>
            <a:pPr lvl="1">
              <a:spcBef>
                <a:spcPts val="1400"/>
              </a:spcBef>
            </a:pPr>
            <a:r>
              <a:rPr lang="en-US" sz="1800" dirty="0">
                <a:solidFill>
                  <a:schemeClr val="accent3">
                    <a:lumMod val="25000"/>
                  </a:schemeClr>
                </a:solidFill>
                <a:latin typeface="Abadi" panose="020B0604020104020204" pitchFamily="34" charset="0"/>
              </a:rPr>
              <a:t>Cost-Effectiveness: Highlight SpaceX's competitive pricing ($62 million) compared to other providers (upwards of $165 million).</a:t>
            </a:r>
          </a:p>
          <a:p>
            <a:pPr lvl="1">
              <a:spcBef>
                <a:spcPts val="1400"/>
              </a:spcBef>
            </a:pPr>
            <a:r>
              <a:rPr lang="en-US" sz="1800" dirty="0">
                <a:solidFill>
                  <a:schemeClr val="accent3">
                    <a:lumMod val="25000"/>
                  </a:schemeClr>
                </a:solidFill>
                <a:latin typeface="Abadi" panose="020B0604020104020204" pitchFamily="34" charset="0"/>
              </a:rPr>
              <a:t>First Stage Reusability: Emphasize that a significant portion of these savings comes from the ability to reuse the first stage.</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Landing Prediction: Can we accurately predict whether the Falcon 9 first stage will land successfully?</a:t>
            </a:r>
          </a:p>
          <a:p>
            <a:pPr lvl="1">
              <a:spcBef>
                <a:spcPts val="1400"/>
              </a:spcBef>
            </a:pPr>
            <a:r>
              <a:rPr lang="en-US" sz="1800" dirty="0">
                <a:solidFill>
                  <a:schemeClr val="accent3">
                    <a:lumMod val="25000"/>
                  </a:schemeClr>
                </a:solidFill>
                <a:latin typeface="Abadi" panose="020B0604020104020204" pitchFamily="34" charset="0"/>
              </a:rPr>
              <a:t>Cost Determination: If successful landing can be predicted, how does this impact the determination of launch costs?</a:t>
            </a:r>
          </a:p>
          <a:p>
            <a:pPr lvl="1">
              <a:spcBef>
                <a:spcPts val="1400"/>
              </a:spcBef>
            </a:pPr>
            <a:r>
              <a:rPr lang="en-US" sz="1800" dirty="0">
                <a:solidFill>
                  <a:schemeClr val="accent3">
                    <a:lumMod val="25000"/>
                  </a:schemeClr>
                </a:solidFill>
                <a:latin typeface="Abadi" panose="020B0604020104020204" pitchFamily="34" charset="0"/>
              </a:rPr>
              <a:t>Competitive Bidding: How can this predictive capability be leveraged by alternate companies bidding against SpaceX for rocket launch contracts?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35789FB3-E22D-C98E-F699-F15B298F6AF8}"/>
              </a:ext>
            </a:extLst>
          </p:cNvPr>
          <p:cNvPicPr>
            <a:picLocks noChangeAspect="1"/>
          </p:cNvPicPr>
          <p:nvPr/>
        </p:nvPicPr>
        <p:blipFill>
          <a:blip r:embed="rId3"/>
          <a:stretch>
            <a:fillRect/>
          </a:stretch>
        </p:blipFill>
        <p:spPr>
          <a:xfrm>
            <a:off x="870858" y="1496135"/>
            <a:ext cx="8956146" cy="2999666"/>
          </a:xfrm>
          <a:prstGeom prst="rect">
            <a:avLst/>
          </a:prstGeom>
        </p:spPr>
      </p:pic>
      <p:sp>
        <p:nvSpPr>
          <p:cNvPr id="7" name="TextBox 6">
            <a:extLst>
              <a:ext uri="{FF2B5EF4-FFF2-40B4-BE49-F238E27FC236}">
                <a16:creationId xmlns:a16="http://schemas.microsoft.com/office/drawing/2014/main" id="{050284BE-BEF6-CDE1-79BF-0F06F9721BBB}"/>
              </a:ext>
            </a:extLst>
          </p:cNvPr>
          <p:cNvSpPr txBox="1"/>
          <p:nvPr/>
        </p:nvSpPr>
        <p:spPr>
          <a:xfrm>
            <a:off x="870858" y="4844143"/>
            <a:ext cx="8956146" cy="646331"/>
          </a:xfrm>
          <a:prstGeom prst="rect">
            <a:avLst/>
          </a:prstGeom>
          <a:noFill/>
        </p:spPr>
        <p:txBody>
          <a:bodyPr wrap="square" rtlCol="0">
            <a:spAutoFit/>
          </a:bodyPr>
          <a:lstStyle/>
          <a:p>
            <a:r>
              <a:rPr lang="en-IN" dirty="0"/>
              <a:t>The above screenshot shows the pie chart containing the success ratio for the launch site CCAFS LC-40. </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4" name="Picture 3">
            <a:extLst>
              <a:ext uri="{FF2B5EF4-FFF2-40B4-BE49-F238E27FC236}">
                <a16:creationId xmlns:a16="http://schemas.microsoft.com/office/drawing/2014/main" id="{EB60D179-354E-C37A-C18E-521DCB7893A3}"/>
              </a:ext>
            </a:extLst>
          </p:cNvPr>
          <p:cNvPicPr>
            <a:picLocks noChangeAspect="1"/>
          </p:cNvPicPr>
          <p:nvPr/>
        </p:nvPicPr>
        <p:blipFill>
          <a:blip r:embed="rId3"/>
          <a:stretch>
            <a:fillRect/>
          </a:stretch>
        </p:blipFill>
        <p:spPr>
          <a:xfrm>
            <a:off x="413657" y="1430240"/>
            <a:ext cx="11149000" cy="3794903"/>
          </a:xfrm>
          <a:prstGeom prst="rect">
            <a:avLst/>
          </a:prstGeom>
        </p:spPr>
      </p:pic>
      <p:sp>
        <p:nvSpPr>
          <p:cNvPr id="6" name="TextBox 5">
            <a:extLst>
              <a:ext uri="{FF2B5EF4-FFF2-40B4-BE49-F238E27FC236}">
                <a16:creationId xmlns:a16="http://schemas.microsoft.com/office/drawing/2014/main" id="{1DF82BA1-09E8-B8CB-5A74-5BC2E3E9A72F}"/>
              </a:ext>
            </a:extLst>
          </p:cNvPr>
          <p:cNvSpPr txBox="1"/>
          <p:nvPr/>
        </p:nvSpPr>
        <p:spPr>
          <a:xfrm>
            <a:off x="587829" y="5529943"/>
            <a:ext cx="8479971" cy="646331"/>
          </a:xfrm>
          <a:prstGeom prst="rect">
            <a:avLst/>
          </a:prstGeom>
          <a:noFill/>
        </p:spPr>
        <p:txBody>
          <a:bodyPr wrap="square" rtlCol="0">
            <a:spAutoFit/>
          </a:bodyPr>
          <a:lstStyle/>
          <a:p>
            <a:r>
              <a:rPr lang="en-IN" dirty="0"/>
              <a:t>Booster version FT has the highest successful launch outcome, I believe that payload range of 0-10000 kg of payload will give more successful outcome. </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9C8415B1-D088-0686-CC07-0FAF010D9A46}"/>
              </a:ext>
            </a:extLst>
          </p:cNvPr>
          <p:cNvPicPr>
            <a:picLocks noChangeAspect="1"/>
          </p:cNvPicPr>
          <p:nvPr/>
        </p:nvPicPr>
        <p:blipFill>
          <a:blip r:embed="rId3"/>
          <a:stretch>
            <a:fillRect/>
          </a:stretch>
        </p:blipFill>
        <p:spPr>
          <a:xfrm>
            <a:off x="770011" y="1398294"/>
            <a:ext cx="6554115" cy="5106113"/>
          </a:xfrm>
          <a:prstGeom prst="rect">
            <a:avLst/>
          </a:prstGeom>
        </p:spPr>
      </p:pic>
      <p:sp>
        <p:nvSpPr>
          <p:cNvPr id="7" name="TextBox 6">
            <a:extLst>
              <a:ext uri="{FF2B5EF4-FFF2-40B4-BE49-F238E27FC236}">
                <a16:creationId xmlns:a16="http://schemas.microsoft.com/office/drawing/2014/main" id="{58FDC69E-9CE9-7A11-7AB6-96CB52818E64}"/>
              </a:ext>
            </a:extLst>
          </p:cNvPr>
          <p:cNvSpPr txBox="1"/>
          <p:nvPr/>
        </p:nvSpPr>
        <p:spPr>
          <a:xfrm>
            <a:off x="7543800" y="2505670"/>
            <a:ext cx="3741811" cy="923330"/>
          </a:xfrm>
          <a:prstGeom prst="rect">
            <a:avLst/>
          </a:prstGeom>
          <a:noFill/>
        </p:spPr>
        <p:txBody>
          <a:bodyPr wrap="square" rtlCol="0">
            <a:spAutoFit/>
          </a:bodyPr>
          <a:lstStyle/>
          <a:p>
            <a:r>
              <a:rPr lang="en-IN" dirty="0"/>
              <a:t>From the bar plot, we can observe that all the models have the same classification accuracy. </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47E4B57-9CC6-4ADC-21B7-E6FBCAA05C6D}"/>
              </a:ext>
            </a:extLst>
          </p:cNvPr>
          <p:cNvPicPr>
            <a:picLocks noChangeAspect="1"/>
          </p:cNvPicPr>
          <p:nvPr/>
        </p:nvPicPr>
        <p:blipFill>
          <a:blip r:embed="rId3"/>
          <a:stretch>
            <a:fillRect/>
          </a:stretch>
        </p:blipFill>
        <p:spPr>
          <a:xfrm>
            <a:off x="734028" y="1375991"/>
            <a:ext cx="6525536" cy="5325218"/>
          </a:xfrm>
          <a:prstGeom prst="rect">
            <a:avLst/>
          </a:prstGeom>
        </p:spPr>
      </p:pic>
      <p:sp>
        <p:nvSpPr>
          <p:cNvPr id="6" name="TextBox 5">
            <a:extLst>
              <a:ext uri="{FF2B5EF4-FFF2-40B4-BE49-F238E27FC236}">
                <a16:creationId xmlns:a16="http://schemas.microsoft.com/office/drawing/2014/main" id="{E7432553-2F3A-E3E7-2FC3-57DBFCC45EFF}"/>
              </a:ext>
            </a:extLst>
          </p:cNvPr>
          <p:cNvSpPr txBox="1"/>
          <p:nvPr/>
        </p:nvSpPr>
        <p:spPr>
          <a:xfrm>
            <a:off x="7413171" y="2362200"/>
            <a:ext cx="3872440" cy="2585323"/>
          </a:xfrm>
          <a:prstGeom prst="rect">
            <a:avLst/>
          </a:prstGeom>
          <a:noFill/>
        </p:spPr>
        <p:txBody>
          <a:bodyPr wrap="square" rtlCol="0">
            <a:spAutoFit/>
          </a:bodyPr>
          <a:lstStyle/>
          <a:p>
            <a:r>
              <a:rPr lang="en-IN" dirty="0"/>
              <a:t>Since the classification accuracy is the same for all the models, the confusion matrix for all the models are also the same. We observe that for all the models, the model mostly correctly predicts whether the rocket will successfully land, and at times falsely predicts successful landing when landing has failed and vice versa. </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24000"/>
            <a:ext cx="10515600" cy="4702392"/>
          </a:xfrm>
          <a:prstGeom prst="rect">
            <a:avLst/>
          </a:prstGeom>
        </p:spPr>
        <p:txBody>
          <a:bodyPr>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Comprehensive Data Analysis: The project successfully collected and prepared SpaceX launch data from both API endpoints and web scraping, followed by comprehensive exploratory data analysis using visualization and SQL queries.</a:t>
            </a:r>
          </a:p>
          <a:p>
            <a:pPr>
              <a:lnSpc>
                <a:spcPct val="100000"/>
              </a:lnSpc>
              <a:spcBef>
                <a:spcPts val="1400"/>
              </a:spcBef>
            </a:pPr>
            <a:r>
              <a:rPr lang="en-US" sz="2200" dirty="0">
                <a:solidFill>
                  <a:schemeClr val="accent3">
                    <a:lumMod val="25000"/>
                  </a:schemeClr>
                </a:solidFill>
                <a:latin typeface="Abadi" panose="020B0604020104020204" pitchFamily="34" charset="0"/>
              </a:rPr>
              <a:t>Overwhelming Mission Success: SpaceX has achieved an exceptionally high mission success rate, with 100 successful launches compared to just 1 failure in the dataset.</a:t>
            </a:r>
          </a:p>
          <a:p>
            <a:pPr>
              <a:lnSpc>
                <a:spcPct val="100000"/>
              </a:lnSpc>
              <a:spcBef>
                <a:spcPts val="1400"/>
              </a:spcBef>
            </a:pPr>
            <a:r>
              <a:rPr lang="en-US" sz="2200" dirty="0">
                <a:solidFill>
                  <a:schemeClr val="accent3">
                    <a:lumMod val="25000"/>
                  </a:schemeClr>
                </a:solidFill>
                <a:latin typeface="Abadi" panose="020B0604020104020204" pitchFamily="34" charset="0"/>
              </a:rPr>
              <a:t>Factors Influencing Launch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Temporal Improvement: The probability of successful first stage landing generally increases with higher flight numbers and shows an overall upward trend in success rate from 2013 to 2020.</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 Dependence: Success rates vary significantly by launch site; VAFB SLC-4E and KSC LC-39A demonstrate higher success probabilities compared to other sites, irrespective of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Orbit Type Impact: Different orbit types exhibit varying success rates, with 100% success for orbits like ES-L1, GEO, HEO, and SSO, and a notable absence of success for SO orbit.</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Mass Correlation: For heavier payloads, successful landing rates increase for Polar, LEO, and ISS orbits, while for GTO, payload mass does not appear to have a significant impact on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Booster Version Performance: The Booster version FT is associated with the highest successful launch outcomes.</a:t>
            </a:r>
          </a:p>
          <a:p>
            <a:pPr>
              <a:lnSpc>
                <a:spcPct val="100000"/>
              </a:lnSpc>
              <a:spcBef>
                <a:spcPts val="1400"/>
              </a:spcBef>
            </a:pPr>
            <a:r>
              <a:rPr lang="en-US" sz="2200" dirty="0">
                <a:solidFill>
                  <a:schemeClr val="accent3">
                    <a:lumMod val="25000"/>
                  </a:schemeClr>
                </a:solidFill>
                <a:latin typeface="Abadi" panose="020B0604020104020204" pitchFamily="34" charset="0"/>
              </a:rPr>
              <a:t>Strategic Launch Site Locations: Launch sites are strategically located near coastlines, predominantly on the East Coast, for safety and logistical advantages.</a:t>
            </a:r>
          </a:p>
          <a:p>
            <a:pPr>
              <a:lnSpc>
                <a:spcPct val="100000"/>
              </a:lnSpc>
              <a:spcBef>
                <a:spcPts val="1400"/>
              </a:spcBef>
            </a:pPr>
            <a:r>
              <a:rPr lang="en-US" sz="2200" dirty="0">
                <a:solidFill>
                  <a:schemeClr val="accent3">
                    <a:lumMod val="25000"/>
                  </a:schemeClr>
                </a:solidFill>
                <a:latin typeface="Abadi" panose="020B0604020104020204" pitchFamily="34" charset="0"/>
              </a:rPr>
              <a:t>Effective Predictive Modeling: Classification models, including Logistic Regression, SVM, Decision Tree, and KNN, all achieved a consistent accuracy of approximately 83.33% in predicting Falcon 9 first stage landing outcomes, demonstrating their predictive capability. The models generally predict successful landings correctly.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6636"/>
            <a:ext cx="10213675" cy="575616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accent3">
                    <a:lumMod val="25000"/>
                  </a:schemeClr>
                </a:solidFill>
                <a:latin typeface="Abadi" panose="020B0604020104020204" pitchFamily="34" charset="0"/>
              </a:rPr>
              <a:t>Collected SpaceX launch data from SpaceX REST API endpoint</a:t>
            </a:r>
            <a:r>
              <a:rPr lang="en-US" sz="7200" dirty="0">
                <a:solidFill>
                  <a:schemeClr val="accent3">
                    <a:lumMod val="25000"/>
                  </a:schemeClr>
                </a:solidFill>
                <a:latin typeface="Abadi" panose="020B0604020104020204" pitchFamily="34" charset="0"/>
              </a:rPr>
              <a:t>. </a:t>
            </a:r>
            <a:r>
              <a:rPr lang="en-US" sz="6400" dirty="0">
                <a:solidFill>
                  <a:schemeClr val="accent3">
                    <a:lumMod val="25000"/>
                  </a:schemeClr>
                </a:solidFill>
                <a:latin typeface="Abadi" panose="020B0604020104020204" pitchFamily="34" charset="0"/>
              </a:rPr>
              <a:t>Also, used Python </a:t>
            </a:r>
            <a:r>
              <a:rPr lang="en-US" sz="6400" dirty="0" err="1">
                <a:solidFill>
                  <a:schemeClr val="accent3">
                    <a:lumMod val="25000"/>
                  </a:schemeClr>
                </a:solidFill>
                <a:latin typeface="Abadi" panose="020B0604020104020204" pitchFamily="34" charset="0"/>
              </a:rPr>
              <a:t>BeautifulSoup</a:t>
            </a:r>
            <a:r>
              <a:rPr lang="en-US" sz="6400" dirty="0">
                <a:solidFill>
                  <a:schemeClr val="accent3">
                    <a:lumMod val="25000"/>
                  </a:schemeClr>
                </a:solidFill>
                <a:latin typeface="Abadi" panose="020B0604020104020204" pitchFamily="34" charset="0"/>
              </a:rPr>
              <a:t> package to web scrape some HTML tables that contain valuable Falcon 9 launch records.</a:t>
            </a:r>
            <a:endParaRPr lang="en-US" sz="64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dirty="0">
                <a:solidFill>
                  <a:schemeClr val="tx1"/>
                </a:solidFill>
                <a:latin typeface="Abadi"/>
              </a:rPr>
              <a:t>The data wrangling process involved loading the Space X dataset, identifying missing values, and transforming the Outcome column into a binary Class label (1 for successful landing, 0 for unsuccessful landing) to prepare the data for supervised </a:t>
            </a:r>
            <a:r>
              <a:rPr lang="en-US" sz="7200" dirty="0">
                <a:solidFill>
                  <a:schemeClr val="tx1"/>
                </a:solidFill>
                <a:latin typeface="Abadi"/>
              </a:rPr>
              <a:t>machine learning models.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accent3">
                    <a:lumMod val="25000"/>
                  </a:schemeClr>
                </a:solidFill>
                <a:latin typeface="Abadi"/>
              </a:rPr>
              <a:t>Standardize data, split it into training and test sets, then optimize hyperparameters for algorithms like Logistic Regression, SVM, Decision Tree, and KNN using </a:t>
            </a:r>
            <a:r>
              <a:rPr lang="en-US" sz="6400" dirty="0" err="1">
                <a:solidFill>
                  <a:schemeClr val="accent3">
                    <a:lumMod val="25000"/>
                  </a:schemeClr>
                </a:solidFill>
                <a:latin typeface="Abadi"/>
              </a:rPr>
              <a:t>GridSearchCV</a:t>
            </a:r>
            <a:r>
              <a:rPr lang="en-US" sz="6400" dirty="0">
                <a:solidFill>
                  <a:schemeClr val="accent3">
                    <a:lumMod val="25000"/>
                  </a:schemeClr>
                </a:solidFill>
                <a:latin typeface="Abadi"/>
              </a:rPr>
              <a:t> with cross-validation on the training data, and finally assess performance on the test set using the score method and a confusion matrix.</a:t>
            </a: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a:t>
            </a: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br>
              <a:rPr lang="en-US" sz="8800" dirty="0">
                <a:solidFill>
                  <a:schemeClr val="accent3">
                    <a:lumMod val="25000"/>
                  </a:schemeClr>
                </a:solidFill>
                <a:latin typeface="Abadi"/>
              </a:rPr>
            </a:b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43078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cxnSp>
        <p:nvCxnSpPr>
          <p:cNvPr id="33" name="Straight Arrow Connector 32">
            <a:extLst>
              <a:ext uri="{FF2B5EF4-FFF2-40B4-BE49-F238E27FC236}">
                <a16:creationId xmlns:a16="http://schemas.microsoft.com/office/drawing/2014/main" id="{5C8FA5EE-451C-98D9-AC6E-B1F6AEF0C504}"/>
              </a:ext>
            </a:extLst>
          </p:cNvPr>
          <p:cNvCxnSpPr/>
          <p:nvPr/>
        </p:nvCxnSpPr>
        <p:spPr>
          <a:xfrm>
            <a:off x="3328499" y="1845128"/>
            <a:ext cx="811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BA79D4A-3B72-0745-54D5-29DD6AB78BBC}"/>
              </a:ext>
            </a:extLst>
          </p:cNvPr>
          <p:cNvSpPr/>
          <p:nvPr/>
        </p:nvSpPr>
        <p:spPr>
          <a:xfrm>
            <a:off x="4108596" y="1375768"/>
            <a:ext cx="2191702" cy="9264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EE14AFC1-3E7C-8085-9A1E-8C8A5665BDB4}"/>
              </a:ext>
            </a:extLst>
          </p:cNvPr>
          <p:cNvSpPr txBox="1"/>
          <p:nvPr/>
        </p:nvSpPr>
        <p:spPr>
          <a:xfrm>
            <a:off x="4523771" y="1447131"/>
            <a:ext cx="1605897" cy="830997"/>
          </a:xfrm>
          <a:prstGeom prst="rect">
            <a:avLst/>
          </a:prstGeom>
          <a:noFill/>
        </p:spPr>
        <p:txBody>
          <a:bodyPr wrap="square" rtlCol="0">
            <a:spAutoFit/>
          </a:bodyPr>
          <a:lstStyle/>
          <a:p>
            <a:r>
              <a:rPr lang="en-US" sz="1600" dirty="0">
                <a:solidFill>
                  <a:schemeClr val="bg1"/>
                </a:solidFill>
              </a:rPr>
              <a:t>Import Libraries &amp; Define Helper Functions</a:t>
            </a:r>
          </a:p>
        </p:txBody>
      </p:sp>
      <p:cxnSp>
        <p:nvCxnSpPr>
          <p:cNvPr id="36" name="Straight Arrow Connector 35">
            <a:extLst>
              <a:ext uri="{FF2B5EF4-FFF2-40B4-BE49-F238E27FC236}">
                <a16:creationId xmlns:a16="http://schemas.microsoft.com/office/drawing/2014/main" id="{B01D360A-F527-63CD-BC63-E8C03DB12E5B}"/>
              </a:ext>
            </a:extLst>
          </p:cNvPr>
          <p:cNvCxnSpPr>
            <a:cxnSpLocks/>
            <a:endCxn id="37" idx="0"/>
          </p:cNvCxnSpPr>
          <p:nvPr/>
        </p:nvCxnSpPr>
        <p:spPr>
          <a:xfrm>
            <a:off x="5220270" y="2278128"/>
            <a:ext cx="0" cy="601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68B4C7E-14E5-6260-269B-94FC3D8C114F}"/>
              </a:ext>
            </a:extLst>
          </p:cNvPr>
          <p:cNvSpPr/>
          <p:nvPr/>
        </p:nvSpPr>
        <p:spPr>
          <a:xfrm>
            <a:off x="4140241" y="2879271"/>
            <a:ext cx="2160057" cy="10994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D5AA9ACD-D9CE-BBA5-D56A-7008BE8E307E}"/>
              </a:ext>
            </a:extLst>
          </p:cNvPr>
          <p:cNvSpPr txBox="1"/>
          <p:nvPr/>
        </p:nvSpPr>
        <p:spPr>
          <a:xfrm>
            <a:off x="4489856" y="2995898"/>
            <a:ext cx="1460828" cy="830997"/>
          </a:xfrm>
          <a:prstGeom prst="rect">
            <a:avLst/>
          </a:prstGeom>
          <a:noFill/>
        </p:spPr>
        <p:txBody>
          <a:bodyPr wrap="square" rtlCol="0">
            <a:spAutoFit/>
          </a:bodyPr>
          <a:lstStyle/>
          <a:p>
            <a:r>
              <a:rPr lang="en-IN" sz="1600" dirty="0">
                <a:solidFill>
                  <a:schemeClr val="bg1"/>
                </a:solidFill>
              </a:rPr>
              <a:t>Fetch &amp; Parse SpaceX API  Data</a:t>
            </a:r>
          </a:p>
        </p:txBody>
      </p:sp>
      <p:cxnSp>
        <p:nvCxnSpPr>
          <p:cNvPr id="39" name="Straight Arrow Connector 38">
            <a:extLst>
              <a:ext uri="{FF2B5EF4-FFF2-40B4-BE49-F238E27FC236}">
                <a16:creationId xmlns:a16="http://schemas.microsoft.com/office/drawing/2014/main" id="{188862BE-AB08-A0C8-7FCA-F154362B3A37}"/>
              </a:ext>
            </a:extLst>
          </p:cNvPr>
          <p:cNvCxnSpPr/>
          <p:nvPr/>
        </p:nvCxnSpPr>
        <p:spPr>
          <a:xfrm flipH="1">
            <a:off x="3415584" y="3429000"/>
            <a:ext cx="724657" cy="5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5CE1B63-F000-F3D8-33D7-94D590425596}"/>
              </a:ext>
            </a:extLst>
          </p:cNvPr>
          <p:cNvSpPr/>
          <p:nvPr/>
        </p:nvSpPr>
        <p:spPr>
          <a:xfrm>
            <a:off x="1412613" y="2879271"/>
            <a:ext cx="2031131" cy="10994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0020C845-3859-1CA2-B8F4-57711511DFE5}"/>
              </a:ext>
            </a:extLst>
          </p:cNvPr>
          <p:cNvSpPr txBox="1"/>
          <p:nvPr/>
        </p:nvSpPr>
        <p:spPr>
          <a:xfrm>
            <a:off x="1794294" y="3018943"/>
            <a:ext cx="1423154" cy="584775"/>
          </a:xfrm>
          <a:prstGeom prst="rect">
            <a:avLst/>
          </a:prstGeom>
          <a:noFill/>
        </p:spPr>
        <p:txBody>
          <a:bodyPr wrap="square" rtlCol="0">
            <a:spAutoFit/>
          </a:bodyPr>
          <a:lstStyle/>
          <a:p>
            <a:r>
              <a:rPr lang="en-IN" sz="1600" dirty="0">
                <a:solidFill>
                  <a:schemeClr val="bg1"/>
                </a:solidFill>
              </a:rPr>
              <a:t>Preprocess &amp; Enrich Data</a:t>
            </a:r>
          </a:p>
        </p:txBody>
      </p:sp>
      <p:cxnSp>
        <p:nvCxnSpPr>
          <p:cNvPr id="42" name="Straight Arrow Connector 41">
            <a:extLst>
              <a:ext uri="{FF2B5EF4-FFF2-40B4-BE49-F238E27FC236}">
                <a16:creationId xmlns:a16="http://schemas.microsoft.com/office/drawing/2014/main" id="{2C1BBF82-A7FE-781F-31A1-232B127C7B7A}"/>
              </a:ext>
            </a:extLst>
          </p:cNvPr>
          <p:cNvCxnSpPr>
            <a:cxnSpLocks/>
          </p:cNvCxnSpPr>
          <p:nvPr/>
        </p:nvCxnSpPr>
        <p:spPr>
          <a:xfrm flipH="1">
            <a:off x="2428178" y="3978728"/>
            <a:ext cx="1" cy="403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2FA33D8-7C04-3E5B-724C-D5E73556686C}"/>
              </a:ext>
            </a:extLst>
          </p:cNvPr>
          <p:cNvSpPr/>
          <p:nvPr/>
        </p:nvSpPr>
        <p:spPr>
          <a:xfrm>
            <a:off x="1412613" y="4382066"/>
            <a:ext cx="2031125" cy="10517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B00D7970-F36E-579C-EB94-B73C00511AE5}"/>
              </a:ext>
            </a:extLst>
          </p:cNvPr>
          <p:cNvSpPr txBox="1"/>
          <p:nvPr/>
        </p:nvSpPr>
        <p:spPr>
          <a:xfrm>
            <a:off x="1891175" y="4510854"/>
            <a:ext cx="1229391" cy="830997"/>
          </a:xfrm>
          <a:prstGeom prst="rect">
            <a:avLst/>
          </a:prstGeom>
          <a:noFill/>
        </p:spPr>
        <p:txBody>
          <a:bodyPr wrap="square" rtlCol="0">
            <a:spAutoFit/>
          </a:bodyPr>
          <a:lstStyle/>
          <a:p>
            <a:r>
              <a:rPr lang="en-IN" sz="1600" dirty="0">
                <a:solidFill>
                  <a:schemeClr val="bg1"/>
                </a:solidFill>
              </a:rPr>
              <a:t>Filter for Falcon 9 Launches</a:t>
            </a:r>
          </a:p>
        </p:txBody>
      </p:sp>
      <p:cxnSp>
        <p:nvCxnSpPr>
          <p:cNvPr id="45" name="Straight Arrow Connector 44">
            <a:extLst>
              <a:ext uri="{FF2B5EF4-FFF2-40B4-BE49-F238E27FC236}">
                <a16:creationId xmlns:a16="http://schemas.microsoft.com/office/drawing/2014/main" id="{8AE352CB-01BA-17C4-47A8-E677BB86438B}"/>
              </a:ext>
            </a:extLst>
          </p:cNvPr>
          <p:cNvCxnSpPr>
            <a:cxnSpLocks/>
          </p:cNvCxnSpPr>
          <p:nvPr/>
        </p:nvCxnSpPr>
        <p:spPr>
          <a:xfrm>
            <a:off x="3471292" y="4907939"/>
            <a:ext cx="6373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A46FD1A6-AAEF-A64E-144B-63741F0E5E48}"/>
              </a:ext>
            </a:extLst>
          </p:cNvPr>
          <p:cNvSpPr/>
          <p:nvPr/>
        </p:nvSpPr>
        <p:spPr>
          <a:xfrm>
            <a:off x="6673851" y="4524065"/>
            <a:ext cx="2074413" cy="9097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E244082C-84F6-45C4-1515-A3F2E84C52AB}"/>
              </a:ext>
            </a:extLst>
          </p:cNvPr>
          <p:cNvSpPr txBox="1"/>
          <p:nvPr/>
        </p:nvSpPr>
        <p:spPr>
          <a:xfrm>
            <a:off x="7122807" y="4686550"/>
            <a:ext cx="1460828" cy="584775"/>
          </a:xfrm>
          <a:prstGeom prst="rect">
            <a:avLst/>
          </a:prstGeom>
          <a:noFill/>
        </p:spPr>
        <p:txBody>
          <a:bodyPr wrap="square" rtlCol="0">
            <a:spAutoFit/>
          </a:bodyPr>
          <a:lstStyle/>
          <a:p>
            <a:r>
              <a:rPr lang="en-IN" sz="1600" dirty="0">
                <a:solidFill>
                  <a:srgbClr val="F2F4F8"/>
                </a:solidFill>
              </a:rPr>
              <a:t>End Data Collection</a:t>
            </a:r>
          </a:p>
        </p:txBody>
      </p:sp>
      <p:sp>
        <p:nvSpPr>
          <p:cNvPr id="48" name="Rectangle: Rounded Corners 47">
            <a:extLst>
              <a:ext uri="{FF2B5EF4-FFF2-40B4-BE49-F238E27FC236}">
                <a16:creationId xmlns:a16="http://schemas.microsoft.com/office/drawing/2014/main" id="{FB2BBF08-BD91-66CF-E6AB-EA1BAC06F30F}"/>
              </a:ext>
            </a:extLst>
          </p:cNvPr>
          <p:cNvSpPr/>
          <p:nvPr/>
        </p:nvSpPr>
        <p:spPr>
          <a:xfrm>
            <a:off x="1479762" y="1353837"/>
            <a:ext cx="1915886" cy="964718"/>
          </a:xfrm>
          <a:prstGeom prst="roundRect">
            <a:avLst>
              <a:gd name="adj" fmla="val 263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TextBox 48">
            <a:extLst>
              <a:ext uri="{FF2B5EF4-FFF2-40B4-BE49-F238E27FC236}">
                <a16:creationId xmlns:a16="http://schemas.microsoft.com/office/drawing/2014/main" id="{46A08257-6066-D77B-6D8F-51506A4C1B9C}"/>
              </a:ext>
            </a:extLst>
          </p:cNvPr>
          <p:cNvSpPr txBox="1"/>
          <p:nvPr/>
        </p:nvSpPr>
        <p:spPr>
          <a:xfrm>
            <a:off x="1891175" y="1543808"/>
            <a:ext cx="1417317" cy="584775"/>
          </a:xfrm>
          <a:prstGeom prst="rect">
            <a:avLst/>
          </a:prstGeom>
          <a:noFill/>
        </p:spPr>
        <p:txBody>
          <a:bodyPr wrap="square" rtlCol="0">
            <a:spAutoFit/>
          </a:bodyPr>
          <a:lstStyle/>
          <a:p>
            <a:r>
              <a:rPr lang="en-IN" sz="1600" dirty="0">
                <a:solidFill>
                  <a:schemeClr val="bg1"/>
                </a:solidFill>
              </a:rPr>
              <a:t>Start Data Collection</a:t>
            </a:r>
          </a:p>
        </p:txBody>
      </p:sp>
      <p:sp>
        <p:nvSpPr>
          <p:cNvPr id="58" name="Rectangle 57">
            <a:extLst>
              <a:ext uri="{FF2B5EF4-FFF2-40B4-BE49-F238E27FC236}">
                <a16:creationId xmlns:a16="http://schemas.microsoft.com/office/drawing/2014/main" id="{6643D22C-01FE-89C3-D77A-AD96A8B0EE2F}"/>
              </a:ext>
            </a:extLst>
          </p:cNvPr>
          <p:cNvSpPr/>
          <p:nvPr/>
        </p:nvSpPr>
        <p:spPr>
          <a:xfrm>
            <a:off x="4108596" y="4482364"/>
            <a:ext cx="2031125"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2AFA9AED-E6DF-86EA-AE9B-0161ECDFF8CE}"/>
              </a:ext>
            </a:extLst>
          </p:cNvPr>
          <p:cNvSpPr txBox="1"/>
          <p:nvPr/>
        </p:nvSpPr>
        <p:spPr>
          <a:xfrm>
            <a:off x="4421998" y="4675665"/>
            <a:ext cx="1528686" cy="584775"/>
          </a:xfrm>
          <a:prstGeom prst="rect">
            <a:avLst/>
          </a:prstGeom>
          <a:noFill/>
        </p:spPr>
        <p:txBody>
          <a:bodyPr wrap="square" rtlCol="0">
            <a:spAutoFit/>
          </a:bodyPr>
          <a:lstStyle/>
          <a:p>
            <a:r>
              <a:rPr lang="en-IN" sz="1600" dirty="0">
                <a:solidFill>
                  <a:schemeClr val="bg1"/>
                </a:solidFill>
              </a:rPr>
              <a:t>Handle missing values</a:t>
            </a:r>
          </a:p>
        </p:txBody>
      </p:sp>
      <p:cxnSp>
        <p:nvCxnSpPr>
          <p:cNvPr id="61" name="Straight Arrow Connector 60">
            <a:extLst>
              <a:ext uri="{FF2B5EF4-FFF2-40B4-BE49-F238E27FC236}">
                <a16:creationId xmlns:a16="http://schemas.microsoft.com/office/drawing/2014/main" id="{8F8A0299-17C8-3C84-6DA5-7922F5B1675B}"/>
              </a:ext>
            </a:extLst>
          </p:cNvPr>
          <p:cNvCxnSpPr>
            <a:cxnSpLocks/>
          </p:cNvCxnSpPr>
          <p:nvPr/>
        </p:nvCxnSpPr>
        <p:spPr>
          <a:xfrm flipV="1">
            <a:off x="6104243" y="4906417"/>
            <a:ext cx="569608"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59AA4EFA-D7F7-ABDA-6108-0DA6BE11E0A3}"/>
              </a:ext>
            </a:extLst>
          </p:cNvPr>
          <p:cNvSpPr txBox="1"/>
          <p:nvPr/>
        </p:nvSpPr>
        <p:spPr>
          <a:xfrm>
            <a:off x="6474357" y="2638742"/>
            <a:ext cx="5336597" cy="830994"/>
          </a:xfrm>
          <a:prstGeom prst="rect">
            <a:avLst/>
          </a:prstGeom>
          <a:noFill/>
        </p:spPr>
        <p:txBody>
          <a:bodyPr wrap="square" rtlCol="0">
            <a:spAutoFit/>
          </a:bodyPr>
          <a:lstStyle/>
          <a:p>
            <a:r>
              <a:rPr lang="en-IN" sz="1600" b="1" dirty="0"/>
              <a:t>https://github.com/gauravganeshamin/IBM_Data_Science_Capstone/blob/main/jupyter-labs-spacex-data-collection-api.ipynb</a:t>
            </a: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cxnSp>
        <p:nvCxnSpPr>
          <p:cNvPr id="28" name="Straight Arrow Connector 27">
            <a:extLst>
              <a:ext uri="{FF2B5EF4-FFF2-40B4-BE49-F238E27FC236}">
                <a16:creationId xmlns:a16="http://schemas.microsoft.com/office/drawing/2014/main" id="{AB600894-4B9D-DA33-B5EA-35212E181FEC}"/>
              </a:ext>
            </a:extLst>
          </p:cNvPr>
          <p:cNvCxnSpPr/>
          <p:nvPr/>
        </p:nvCxnSpPr>
        <p:spPr>
          <a:xfrm>
            <a:off x="2636375" y="1980475"/>
            <a:ext cx="811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3FFD693-FF36-6496-99BA-40ADE8755C3D}"/>
              </a:ext>
            </a:extLst>
          </p:cNvPr>
          <p:cNvSpPr/>
          <p:nvPr/>
        </p:nvSpPr>
        <p:spPr>
          <a:xfrm>
            <a:off x="3391552" y="1551660"/>
            <a:ext cx="2160057" cy="9308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4935BF5A-1132-3B9C-E51D-CF3FF226081F}"/>
              </a:ext>
            </a:extLst>
          </p:cNvPr>
          <p:cNvSpPr txBox="1"/>
          <p:nvPr/>
        </p:nvSpPr>
        <p:spPr>
          <a:xfrm>
            <a:off x="3831648" y="1582478"/>
            <a:ext cx="1349829" cy="830997"/>
          </a:xfrm>
          <a:prstGeom prst="rect">
            <a:avLst/>
          </a:prstGeom>
          <a:noFill/>
        </p:spPr>
        <p:txBody>
          <a:bodyPr wrap="square" rtlCol="0">
            <a:spAutoFit/>
          </a:bodyPr>
          <a:lstStyle/>
          <a:p>
            <a:r>
              <a:rPr lang="en-IN" sz="1600" dirty="0">
                <a:solidFill>
                  <a:schemeClr val="bg1"/>
                </a:solidFill>
              </a:rPr>
              <a:t>Define Target Wikipedia URL </a:t>
            </a:r>
          </a:p>
        </p:txBody>
      </p:sp>
      <p:cxnSp>
        <p:nvCxnSpPr>
          <p:cNvPr id="31" name="Straight Arrow Connector 30">
            <a:extLst>
              <a:ext uri="{FF2B5EF4-FFF2-40B4-BE49-F238E27FC236}">
                <a16:creationId xmlns:a16="http://schemas.microsoft.com/office/drawing/2014/main" id="{AE99B3FE-9DD8-7E83-9831-C200616C72CC}"/>
              </a:ext>
            </a:extLst>
          </p:cNvPr>
          <p:cNvCxnSpPr>
            <a:cxnSpLocks/>
            <a:stCxn id="30" idx="2"/>
            <a:endCxn id="32" idx="0"/>
          </p:cNvCxnSpPr>
          <p:nvPr/>
        </p:nvCxnSpPr>
        <p:spPr>
          <a:xfrm>
            <a:off x="4506563" y="2413475"/>
            <a:ext cx="21583" cy="601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1DF2C58-F24D-86F8-48FE-483D9E24D10B}"/>
              </a:ext>
            </a:extLst>
          </p:cNvPr>
          <p:cNvSpPr/>
          <p:nvPr/>
        </p:nvSpPr>
        <p:spPr>
          <a:xfrm>
            <a:off x="3448117" y="3014618"/>
            <a:ext cx="2160057" cy="10994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2AF2DC4F-257B-5B89-B33F-A041388F90C1}"/>
              </a:ext>
            </a:extLst>
          </p:cNvPr>
          <p:cNvSpPr txBox="1"/>
          <p:nvPr/>
        </p:nvSpPr>
        <p:spPr>
          <a:xfrm>
            <a:off x="3831648" y="3233858"/>
            <a:ext cx="1460828" cy="584775"/>
          </a:xfrm>
          <a:prstGeom prst="rect">
            <a:avLst/>
          </a:prstGeom>
          <a:noFill/>
        </p:spPr>
        <p:txBody>
          <a:bodyPr wrap="square" rtlCol="0">
            <a:spAutoFit/>
          </a:bodyPr>
          <a:lstStyle/>
          <a:p>
            <a:r>
              <a:rPr lang="en-IN" sz="1600" dirty="0">
                <a:solidFill>
                  <a:schemeClr val="bg1"/>
                </a:solidFill>
              </a:rPr>
              <a:t>Fetch &amp; Parse HTML Content</a:t>
            </a:r>
          </a:p>
        </p:txBody>
      </p:sp>
      <p:cxnSp>
        <p:nvCxnSpPr>
          <p:cNvPr id="34" name="Straight Arrow Connector 33">
            <a:extLst>
              <a:ext uri="{FF2B5EF4-FFF2-40B4-BE49-F238E27FC236}">
                <a16:creationId xmlns:a16="http://schemas.microsoft.com/office/drawing/2014/main" id="{C0AFD913-52D7-A692-641B-08447B890110}"/>
              </a:ext>
            </a:extLst>
          </p:cNvPr>
          <p:cNvCxnSpPr/>
          <p:nvPr/>
        </p:nvCxnSpPr>
        <p:spPr>
          <a:xfrm flipH="1">
            <a:off x="2723460" y="3564347"/>
            <a:ext cx="724657" cy="5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D016780-EC82-569A-28A9-A52001E80F98}"/>
              </a:ext>
            </a:extLst>
          </p:cNvPr>
          <p:cNvSpPr/>
          <p:nvPr/>
        </p:nvSpPr>
        <p:spPr>
          <a:xfrm>
            <a:off x="720489" y="3014618"/>
            <a:ext cx="2031131" cy="10994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7CC0DFDF-D2DE-B0BD-3AAA-9659100A5542}"/>
              </a:ext>
            </a:extLst>
          </p:cNvPr>
          <p:cNvSpPr txBox="1"/>
          <p:nvPr/>
        </p:nvSpPr>
        <p:spPr>
          <a:xfrm>
            <a:off x="1102170" y="3154290"/>
            <a:ext cx="1423154" cy="830997"/>
          </a:xfrm>
          <a:prstGeom prst="rect">
            <a:avLst/>
          </a:prstGeom>
          <a:noFill/>
        </p:spPr>
        <p:txBody>
          <a:bodyPr wrap="square" rtlCol="0">
            <a:spAutoFit/>
          </a:bodyPr>
          <a:lstStyle/>
          <a:p>
            <a:r>
              <a:rPr lang="en-US" sz="1600" dirty="0">
                <a:solidFill>
                  <a:schemeClr val="bg1"/>
                </a:solidFill>
              </a:rPr>
              <a:t>Identify &amp; Extract Data from Table</a:t>
            </a:r>
            <a:endParaRPr lang="en-IN" sz="1600" dirty="0">
              <a:solidFill>
                <a:schemeClr val="bg1"/>
              </a:solidFill>
            </a:endParaRPr>
          </a:p>
        </p:txBody>
      </p:sp>
      <p:cxnSp>
        <p:nvCxnSpPr>
          <p:cNvPr id="37" name="Straight Arrow Connector 36">
            <a:extLst>
              <a:ext uri="{FF2B5EF4-FFF2-40B4-BE49-F238E27FC236}">
                <a16:creationId xmlns:a16="http://schemas.microsoft.com/office/drawing/2014/main" id="{3174FBF6-EFCB-DD25-E006-5183A400DA84}"/>
              </a:ext>
            </a:extLst>
          </p:cNvPr>
          <p:cNvCxnSpPr>
            <a:cxnSpLocks/>
          </p:cNvCxnSpPr>
          <p:nvPr/>
        </p:nvCxnSpPr>
        <p:spPr>
          <a:xfrm flipH="1">
            <a:off x="1736054" y="4114075"/>
            <a:ext cx="1" cy="403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0B3C80-2668-B6C2-319C-A3B4F0B63965}"/>
              </a:ext>
            </a:extLst>
          </p:cNvPr>
          <p:cNvSpPr/>
          <p:nvPr/>
        </p:nvSpPr>
        <p:spPr>
          <a:xfrm>
            <a:off x="720489" y="4517413"/>
            <a:ext cx="2031125" cy="10517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CA009632-DC81-D71F-3AAD-AD5E741551C3}"/>
              </a:ext>
            </a:extLst>
          </p:cNvPr>
          <p:cNvSpPr txBox="1"/>
          <p:nvPr/>
        </p:nvSpPr>
        <p:spPr>
          <a:xfrm>
            <a:off x="1199051" y="4646201"/>
            <a:ext cx="1229391" cy="830997"/>
          </a:xfrm>
          <a:prstGeom prst="rect">
            <a:avLst/>
          </a:prstGeom>
          <a:noFill/>
        </p:spPr>
        <p:txBody>
          <a:bodyPr wrap="square" rtlCol="0">
            <a:spAutoFit/>
          </a:bodyPr>
          <a:lstStyle/>
          <a:p>
            <a:r>
              <a:rPr lang="en-IN" sz="1600" dirty="0">
                <a:solidFill>
                  <a:schemeClr val="bg1"/>
                </a:solidFill>
              </a:rPr>
              <a:t>Convert to Pandas </a:t>
            </a:r>
            <a:r>
              <a:rPr lang="en-IN" sz="1600" dirty="0" err="1">
                <a:solidFill>
                  <a:schemeClr val="bg1"/>
                </a:solidFill>
              </a:rPr>
              <a:t>dataframe</a:t>
            </a:r>
            <a:endParaRPr lang="en-IN" sz="1600" dirty="0">
              <a:solidFill>
                <a:schemeClr val="bg1"/>
              </a:solidFill>
            </a:endParaRPr>
          </a:p>
        </p:txBody>
      </p:sp>
      <p:cxnSp>
        <p:nvCxnSpPr>
          <p:cNvPr id="40" name="Straight Arrow Connector 39">
            <a:extLst>
              <a:ext uri="{FF2B5EF4-FFF2-40B4-BE49-F238E27FC236}">
                <a16:creationId xmlns:a16="http://schemas.microsoft.com/office/drawing/2014/main" id="{B70091BB-7117-9D0D-E8E0-D57B2E0917D8}"/>
              </a:ext>
            </a:extLst>
          </p:cNvPr>
          <p:cNvCxnSpPr>
            <a:cxnSpLocks/>
          </p:cNvCxnSpPr>
          <p:nvPr/>
        </p:nvCxnSpPr>
        <p:spPr>
          <a:xfrm>
            <a:off x="2779168" y="5043286"/>
            <a:ext cx="668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530B31B3-75E5-A127-1C5E-3A01463D035F}"/>
              </a:ext>
            </a:extLst>
          </p:cNvPr>
          <p:cNvSpPr/>
          <p:nvPr/>
        </p:nvSpPr>
        <p:spPr>
          <a:xfrm>
            <a:off x="3437108" y="4517413"/>
            <a:ext cx="2160057" cy="10517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ECCB067B-4D9E-0532-981B-CA39E29785B6}"/>
              </a:ext>
            </a:extLst>
          </p:cNvPr>
          <p:cNvSpPr txBox="1"/>
          <p:nvPr/>
        </p:nvSpPr>
        <p:spPr>
          <a:xfrm>
            <a:off x="3915253" y="4706855"/>
            <a:ext cx="1460828" cy="584775"/>
          </a:xfrm>
          <a:prstGeom prst="rect">
            <a:avLst/>
          </a:prstGeom>
          <a:noFill/>
        </p:spPr>
        <p:txBody>
          <a:bodyPr wrap="square" rtlCol="0">
            <a:spAutoFit/>
          </a:bodyPr>
          <a:lstStyle/>
          <a:p>
            <a:r>
              <a:rPr lang="en-IN" sz="1600" dirty="0">
                <a:solidFill>
                  <a:srgbClr val="F2F4F8"/>
                </a:solidFill>
              </a:rPr>
              <a:t>End Data Collection</a:t>
            </a:r>
          </a:p>
        </p:txBody>
      </p:sp>
      <p:sp>
        <p:nvSpPr>
          <p:cNvPr id="43" name="TextBox 42">
            <a:extLst>
              <a:ext uri="{FF2B5EF4-FFF2-40B4-BE49-F238E27FC236}">
                <a16:creationId xmlns:a16="http://schemas.microsoft.com/office/drawing/2014/main" id="{6974F95B-9D09-0F80-BAC8-0DCE237FD589}"/>
              </a:ext>
            </a:extLst>
          </p:cNvPr>
          <p:cNvSpPr txBox="1"/>
          <p:nvPr/>
        </p:nvSpPr>
        <p:spPr>
          <a:xfrm>
            <a:off x="5761112" y="3154427"/>
            <a:ext cx="6104317" cy="584775"/>
          </a:xfrm>
          <a:prstGeom prst="rect">
            <a:avLst/>
          </a:prstGeom>
          <a:noFill/>
        </p:spPr>
        <p:txBody>
          <a:bodyPr wrap="square" rtlCol="0">
            <a:spAutoFit/>
          </a:bodyPr>
          <a:lstStyle/>
          <a:p>
            <a:r>
              <a:rPr lang="en-IN" sz="1600" b="1" dirty="0"/>
              <a:t>https://github.com/gauravganeshamin/IBM_Data_Science_Capstone/blob/main/jupyter-labs-webscraping.ipynb</a:t>
            </a:r>
          </a:p>
        </p:txBody>
      </p:sp>
      <p:sp>
        <p:nvSpPr>
          <p:cNvPr id="44" name="Rectangle: Rounded Corners 43">
            <a:extLst>
              <a:ext uri="{FF2B5EF4-FFF2-40B4-BE49-F238E27FC236}">
                <a16:creationId xmlns:a16="http://schemas.microsoft.com/office/drawing/2014/main" id="{6189BD6A-9542-EFD5-B8F1-0C679153D70E}"/>
              </a:ext>
            </a:extLst>
          </p:cNvPr>
          <p:cNvSpPr/>
          <p:nvPr/>
        </p:nvSpPr>
        <p:spPr>
          <a:xfrm>
            <a:off x="787638" y="1489184"/>
            <a:ext cx="1915886" cy="964718"/>
          </a:xfrm>
          <a:prstGeom prst="roundRect">
            <a:avLst>
              <a:gd name="adj" fmla="val 263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TextBox 45">
            <a:extLst>
              <a:ext uri="{FF2B5EF4-FFF2-40B4-BE49-F238E27FC236}">
                <a16:creationId xmlns:a16="http://schemas.microsoft.com/office/drawing/2014/main" id="{90036FDC-D39E-BA25-DBAD-2AF9AB85A4FA}"/>
              </a:ext>
            </a:extLst>
          </p:cNvPr>
          <p:cNvSpPr txBox="1"/>
          <p:nvPr/>
        </p:nvSpPr>
        <p:spPr>
          <a:xfrm>
            <a:off x="1199051" y="1679155"/>
            <a:ext cx="1417317" cy="584775"/>
          </a:xfrm>
          <a:prstGeom prst="rect">
            <a:avLst/>
          </a:prstGeom>
          <a:noFill/>
        </p:spPr>
        <p:txBody>
          <a:bodyPr wrap="square" rtlCol="0">
            <a:spAutoFit/>
          </a:bodyPr>
          <a:lstStyle/>
          <a:p>
            <a:r>
              <a:rPr lang="en-IN" sz="1600" dirty="0">
                <a:solidFill>
                  <a:schemeClr val="bg1"/>
                </a:solidFill>
              </a:rPr>
              <a:t>Start Data Collection</a:t>
            </a: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700963" y="6063471"/>
            <a:ext cx="2743200" cy="401638"/>
          </a:xfrm>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endParaRPr lang="en-US" dirty="0"/>
          </a:p>
          <a:p>
            <a:endParaRPr lang="en-US" dirty="0"/>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cxnSp>
        <p:nvCxnSpPr>
          <p:cNvPr id="2" name="Straight Arrow Connector 1">
            <a:extLst>
              <a:ext uri="{FF2B5EF4-FFF2-40B4-BE49-F238E27FC236}">
                <a16:creationId xmlns:a16="http://schemas.microsoft.com/office/drawing/2014/main" id="{3F685FF2-FFCE-365C-22E6-C605913F32BD}"/>
              </a:ext>
            </a:extLst>
          </p:cNvPr>
          <p:cNvCxnSpPr>
            <a:cxnSpLocks/>
          </p:cNvCxnSpPr>
          <p:nvPr/>
        </p:nvCxnSpPr>
        <p:spPr>
          <a:xfrm>
            <a:off x="2666665" y="3086699"/>
            <a:ext cx="538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83D309D-A273-403D-D384-45A09C81628C}"/>
              </a:ext>
            </a:extLst>
          </p:cNvPr>
          <p:cNvSpPr/>
          <p:nvPr/>
        </p:nvSpPr>
        <p:spPr>
          <a:xfrm>
            <a:off x="3204763" y="2659440"/>
            <a:ext cx="2160057" cy="9308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0BF12D6-524C-0EF6-60F5-71B96D081A9B}"/>
              </a:ext>
            </a:extLst>
          </p:cNvPr>
          <p:cNvSpPr txBox="1"/>
          <p:nvPr/>
        </p:nvSpPr>
        <p:spPr>
          <a:xfrm>
            <a:off x="3609876" y="2680211"/>
            <a:ext cx="1349829" cy="830997"/>
          </a:xfrm>
          <a:prstGeom prst="rect">
            <a:avLst/>
          </a:prstGeom>
          <a:noFill/>
        </p:spPr>
        <p:txBody>
          <a:bodyPr wrap="square" rtlCol="0">
            <a:spAutoFit/>
          </a:bodyPr>
          <a:lstStyle/>
          <a:p>
            <a:r>
              <a:rPr lang="en-IN" sz="1600" dirty="0">
                <a:solidFill>
                  <a:schemeClr val="bg1"/>
                </a:solidFill>
              </a:rPr>
              <a:t>Import libraries and Load dataset</a:t>
            </a:r>
          </a:p>
        </p:txBody>
      </p:sp>
      <p:cxnSp>
        <p:nvCxnSpPr>
          <p:cNvPr id="7" name="Straight Arrow Connector 6">
            <a:extLst>
              <a:ext uri="{FF2B5EF4-FFF2-40B4-BE49-F238E27FC236}">
                <a16:creationId xmlns:a16="http://schemas.microsoft.com/office/drawing/2014/main" id="{5F0798B9-5EB8-D1BB-E9F1-C2FF867EC417}"/>
              </a:ext>
            </a:extLst>
          </p:cNvPr>
          <p:cNvCxnSpPr>
            <a:cxnSpLocks/>
            <a:stCxn id="3" idx="3"/>
          </p:cNvCxnSpPr>
          <p:nvPr/>
        </p:nvCxnSpPr>
        <p:spPr>
          <a:xfrm flipV="1">
            <a:off x="5364820" y="3115450"/>
            <a:ext cx="650906" cy="9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78C74B6-8450-2EBA-EF0C-297BE3E646BC}"/>
              </a:ext>
            </a:extLst>
          </p:cNvPr>
          <p:cNvSpPr/>
          <p:nvPr/>
        </p:nvSpPr>
        <p:spPr>
          <a:xfrm>
            <a:off x="6015727" y="2642582"/>
            <a:ext cx="1961712" cy="964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FD687000-1378-C041-1FAE-1CB7E75BFF4C}"/>
              </a:ext>
            </a:extLst>
          </p:cNvPr>
          <p:cNvSpPr txBox="1"/>
          <p:nvPr/>
        </p:nvSpPr>
        <p:spPr>
          <a:xfrm>
            <a:off x="6351725" y="2747389"/>
            <a:ext cx="1334909" cy="830997"/>
          </a:xfrm>
          <a:prstGeom prst="rect">
            <a:avLst/>
          </a:prstGeom>
          <a:noFill/>
        </p:spPr>
        <p:txBody>
          <a:bodyPr wrap="square" rtlCol="0">
            <a:spAutoFit/>
          </a:bodyPr>
          <a:lstStyle/>
          <a:p>
            <a:r>
              <a:rPr lang="en-US" sz="1600" dirty="0">
                <a:solidFill>
                  <a:schemeClr val="bg1"/>
                </a:solidFill>
              </a:rPr>
              <a:t>Analyze Data and Identify Outcomes</a:t>
            </a:r>
            <a:endParaRPr lang="en-IN" sz="1600" dirty="0">
              <a:solidFill>
                <a:schemeClr val="bg1"/>
              </a:solidFill>
            </a:endParaRPr>
          </a:p>
        </p:txBody>
      </p:sp>
      <p:sp>
        <p:nvSpPr>
          <p:cNvPr id="15" name="Rectangle 14">
            <a:extLst>
              <a:ext uri="{FF2B5EF4-FFF2-40B4-BE49-F238E27FC236}">
                <a16:creationId xmlns:a16="http://schemas.microsoft.com/office/drawing/2014/main" id="{A1C30FED-1F23-3753-E781-5B514C55195D}"/>
              </a:ext>
            </a:extLst>
          </p:cNvPr>
          <p:cNvSpPr/>
          <p:nvPr/>
        </p:nvSpPr>
        <p:spPr>
          <a:xfrm>
            <a:off x="8593332" y="2571207"/>
            <a:ext cx="2031125" cy="10517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461EB1AF-6B66-5720-CAC1-7B7F143861CD}"/>
              </a:ext>
            </a:extLst>
          </p:cNvPr>
          <p:cNvSpPr txBox="1"/>
          <p:nvPr/>
        </p:nvSpPr>
        <p:spPr>
          <a:xfrm>
            <a:off x="8713882" y="2709357"/>
            <a:ext cx="1853692" cy="830997"/>
          </a:xfrm>
          <a:prstGeom prst="rect">
            <a:avLst/>
          </a:prstGeom>
          <a:noFill/>
        </p:spPr>
        <p:txBody>
          <a:bodyPr wrap="square" rtlCol="0">
            <a:spAutoFit/>
          </a:bodyPr>
          <a:lstStyle/>
          <a:p>
            <a:r>
              <a:rPr lang="en-US" sz="1600" dirty="0">
                <a:solidFill>
                  <a:schemeClr val="bg1"/>
                </a:solidFill>
              </a:rPr>
              <a:t>Create Training Label ('Class' Column)</a:t>
            </a:r>
            <a:endParaRPr lang="en-IN" sz="1600" dirty="0">
              <a:solidFill>
                <a:schemeClr val="bg1"/>
              </a:solidFill>
            </a:endParaRPr>
          </a:p>
        </p:txBody>
      </p:sp>
      <p:cxnSp>
        <p:nvCxnSpPr>
          <p:cNvPr id="17" name="Straight Arrow Connector 16">
            <a:extLst>
              <a:ext uri="{FF2B5EF4-FFF2-40B4-BE49-F238E27FC236}">
                <a16:creationId xmlns:a16="http://schemas.microsoft.com/office/drawing/2014/main" id="{7B05E6DA-B603-5C7F-2416-1C21A41D7D36}"/>
              </a:ext>
            </a:extLst>
          </p:cNvPr>
          <p:cNvCxnSpPr>
            <a:cxnSpLocks/>
          </p:cNvCxnSpPr>
          <p:nvPr/>
        </p:nvCxnSpPr>
        <p:spPr>
          <a:xfrm>
            <a:off x="7909826" y="3086502"/>
            <a:ext cx="654369" cy="9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39F32FB1-DE57-DB1C-0101-CD477D31B654}"/>
              </a:ext>
            </a:extLst>
          </p:cNvPr>
          <p:cNvSpPr/>
          <p:nvPr/>
        </p:nvSpPr>
        <p:spPr>
          <a:xfrm>
            <a:off x="6003616" y="3943975"/>
            <a:ext cx="2031125" cy="8309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14BE024E-49BC-0C86-D028-7B7FB2CB04C5}"/>
              </a:ext>
            </a:extLst>
          </p:cNvPr>
          <p:cNvSpPr txBox="1"/>
          <p:nvPr/>
        </p:nvSpPr>
        <p:spPr>
          <a:xfrm>
            <a:off x="6448998" y="4067087"/>
            <a:ext cx="1460828" cy="584775"/>
          </a:xfrm>
          <a:prstGeom prst="rect">
            <a:avLst/>
          </a:prstGeom>
          <a:noFill/>
        </p:spPr>
        <p:txBody>
          <a:bodyPr wrap="square" rtlCol="0">
            <a:spAutoFit/>
          </a:bodyPr>
          <a:lstStyle/>
          <a:p>
            <a:r>
              <a:rPr lang="en-IN" sz="1600" dirty="0">
                <a:solidFill>
                  <a:srgbClr val="F2F4F8"/>
                </a:solidFill>
              </a:rPr>
              <a:t>End Data Collection</a:t>
            </a:r>
          </a:p>
        </p:txBody>
      </p:sp>
      <p:sp>
        <p:nvSpPr>
          <p:cNvPr id="20" name="Rectangle: Rounded Corners 19">
            <a:extLst>
              <a:ext uri="{FF2B5EF4-FFF2-40B4-BE49-F238E27FC236}">
                <a16:creationId xmlns:a16="http://schemas.microsoft.com/office/drawing/2014/main" id="{17172E69-91C8-3410-1771-57A6B0211493}"/>
              </a:ext>
            </a:extLst>
          </p:cNvPr>
          <p:cNvSpPr/>
          <p:nvPr/>
        </p:nvSpPr>
        <p:spPr>
          <a:xfrm>
            <a:off x="750779" y="2642583"/>
            <a:ext cx="1915886" cy="964718"/>
          </a:xfrm>
          <a:prstGeom prst="roundRect">
            <a:avLst>
              <a:gd name="adj" fmla="val 263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1A934D87-C7ED-77BA-3FFF-D98F068E8B2D}"/>
              </a:ext>
            </a:extLst>
          </p:cNvPr>
          <p:cNvSpPr txBox="1"/>
          <p:nvPr/>
        </p:nvSpPr>
        <p:spPr>
          <a:xfrm>
            <a:off x="1190168" y="2821812"/>
            <a:ext cx="1417317" cy="584775"/>
          </a:xfrm>
          <a:prstGeom prst="rect">
            <a:avLst/>
          </a:prstGeom>
          <a:noFill/>
        </p:spPr>
        <p:txBody>
          <a:bodyPr wrap="square" rtlCol="0">
            <a:spAutoFit/>
          </a:bodyPr>
          <a:lstStyle/>
          <a:p>
            <a:r>
              <a:rPr lang="en-IN" sz="1600" dirty="0">
                <a:solidFill>
                  <a:schemeClr val="bg1"/>
                </a:solidFill>
              </a:rPr>
              <a:t>Start Data Wrangling</a:t>
            </a:r>
          </a:p>
        </p:txBody>
      </p:sp>
      <p:sp>
        <p:nvSpPr>
          <p:cNvPr id="30" name="Rectangle 29">
            <a:extLst>
              <a:ext uri="{FF2B5EF4-FFF2-40B4-BE49-F238E27FC236}">
                <a16:creationId xmlns:a16="http://schemas.microsoft.com/office/drawing/2014/main" id="{B5F9B5A3-06B6-F64C-2799-41DDF71636B8}"/>
              </a:ext>
            </a:extLst>
          </p:cNvPr>
          <p:cNvSpPr/>
          <p:nvPr/>
        </p:nvSpPr>
        <p:spPr>
          <a:xfrm>
            <a:off x="8593332" y="3943975"/>
            <a:ext cx="2031125" cy="8309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A60E32B0-02DE-3136-7DC7-7BDC4C447625}"/>
              </a:ext>
            </a:extLst>
          </p:cNvPr>
          <p:cNvSpPr txBox="1"/>
          <p:nvPr/>
        </p:nvSpPr>
        <p:spPr>
          <a:xfrm>
            <a:off x="8713882" y="4067087"/>
            <a:ext cx="1773807" cy="861774"/>
          </a:xfrm>
          <a:prstGeom prst="rect">
            <a:avLst/>
          </a:prstGeom>
          <a:noFill/>
        </p:spPr>
        <p:txBody>
          <a:bodyPr wrap="square" rtlCol="0">
            <a:spAutoFit/>
          </a:bodyPr>
          <a:lstStyle/>
          <a:p>
            <a:r>
              <a:rPr lang="en-US" sz="1600" dirty="0">
                <a:solidFill>
                  <a:schemeClr val="bg1"/>
                </a:solidFill>
              </a:rPr>
              <a:t>Calculate Success Rate &amp; Export Data</a:t>
            </a:r>
          </a:p>
          <a:p>
            <a:endParaRPr lang="en-IN" dirty="0"/>
          </a:p>
        </p:txBody>
      </p:sp>
      <p:cxnSp>
        <p:nvCxnSpPr>
          <p:cNvPr id="33" name="Straight Arrow Connector 32">
            <a:extLst>
              <a:ext uri="{FF2B5EF4-FFF2-40B4-BE49-F238E27FC236}">
                <a16:creationId xmlns:a16="http://schemas.microsoft.com/office/drawing/2014/main" id="{95422E56-A8E1-C622-AD9B-EEC865965B41}"/>
              </a:ext>
            </a:extLst>
          </p:cNvPr>
          <p:cNvCxnSpPr>
            <a:cxnSpLocks/>
            <a:stCxn id="15" idx="2"/>
            <a:endCxn id="30" idx="0"/>
          </p:cNvCxnSpPr>
          <p:nvPr/>
        </p:nvCxnSpPr>
        <p:spPr>
          <a:xfrm>
            <a:off x="9608895" y="3622952"/>
            <a:ext cx="0" cy="321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4871DF-BEEE-6F45-5D9E-4B7CC1973228}"/>
              </a:ext>
            </a:extLst>
          </p:cNvPr>
          <p:cNvCxnSpPr>
            <a:stCxn id="30" idx="1"/>
            <a:endCxn id="18" idx="3"/>
          </p:cNvCxnSpPr>
          <p:nvPr/>
        </p:nvCxnSpPr>
        <p:spPr>
          <a:xfrm flipH="1">
            <a:off x="8034741" y="4359474"/>
            <a:ext cx="5585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96A7E47-2EDB-B296-C467-6FBD5F56339B}"/>
              </a:ext>
            </a:extLst>
          </p:cNvPr>
          <p:cNvSpPr txBox="1"/>
          <p:nvPr/>
        </p:nvSpPr>
        <p:spPr>
          <a:xfrm>
            <a:off x="834810" y="1671584"/>
            <a:ext cx="10611148" cy="584775"/>
          </a:xfrm>
          <a:prstGeom prst="rect">
            <a:avLst/>
          </a:prstGeom>
          <a:noFill/>
        </p:spPr>
        <p:txBody>
          <a:bodyPr wrap="square" rtlCol="0">
            <a:spAutoFit/>
          </a:bodyPr>
          <a:lstStyle/>
          <a:p>
            <a:r>
              <a:rPr lang="en-IN" sz="1600" b="1" dirty="0"/>
              <a:t>https://github.com/gauravganeshamin/IBM_Data_Science_Capstone/blob/main/labs-jupyter-spacex-Data%20wrangling.ipynb</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6145</TotalTime>
  <Words>7716</Words>
  <Application>Microsoft Office PowerPoint</Application>
  <PresentationFormat>Widescreen</PresentationFormat>
  <Paragraphs>7953</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Predictive Analysis (Classification)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Gaurav Amin</cp:lastModifiedBy>
  <cp:revision>212</cp:revision>
  <dcterms:created xsi:type="dcterms:W3CDTF">2021-04-29T18:58:34Z</dcterms:created>
  <dcterms:modified xsi:type="dcterms:W3CDTF">2025-07-19T20:36:52Z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